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handoutMasterIdLst>
    <p:handoutMasterId r:id="rId106"/>
  </p:handoutMasterIdLst>
  <p:sldIdLst>
    <p:sldId id="748" r:id="rId2"/>
    <p:sldId id="726" r:id="rId3"/>
    <p:sldId id="841" r:id="rId4"/>
    <p:sldId id="843" r:id="rId5"/>
    <p:sldId id="1298" r:id="rId6"/>
    <p:sldId id="1265" r:id="rId7"/>
    <p:sldId id="1259" r:id="rId8"/>
    <p:sldId id="1260" r:id="rId9"/>
    <p:sldId id="1261" r:id="rId10"/>
    <p:sldId id="1266" r:id="rId11"/>
    <p:sldId id="1000" r:id="rId12"/>
    <p:sldId id="1002" r:id="rId13"/>
    <p:sldId id="1001" r:id="rId14"/>
    <p:sldId id="1003" r:id="rId15"/>
    <p:sldId id="896" r:id="rId16"/>
    <p:sldId id="897" r:id="rId17"/>
    <p:sldId id="895" r:id="rId18"/>
    <p:sldId id="898" r:id="rId19"/>
    <p:sldId id="1283" r:id="rId20"/>
    <p:sldId id="905" r:id="rId21"/>
    <p:sldId id="900" r:id="rId22"/>
    <p:sldId id="1284" r:id="rId23"/>
    <p:sldId id="902" r:id="rId24"/>
    <p:sldId id="1271" r:id="rId25"/>
    <p:sldId id="775" r:id="rId26"/>
    <p:sldId id="845" r:id="rId27"/>
    <p:sldId id="1255" r:id="rId28"/>
    <p:sldId id="1258" r:id="rId29"/>
    <p:sldId id="794" r:id="rId30"/>
    <p:sldId id="798" r:id="rId31"/>
    <p:sldId id="799" r:id="rId32"/>
    <p:sldId id="789" r:id="rId33"/>
    <p:sldId id="779" r:id="rId34"/>
    <p:sldId id="780" r:id="rId35"/>
    <p:sldId id="781" r:id="rId36"/>
    <p:sldId id="774" r:id="rId37"/>
    <p:sldId id="788" r:id="rId38"/>
    <p:sldId id="782" r:id="rId39"/>
    <p:sldId id="773" r:id="rId40"/>
    <p:sldId id="783" r:id="rId41"/>
    <p:sldId id="777" r:id="rId42"/>
    <p:sldId id="882" r:id="rId43"/>
    <p:sldId id="817" r:id="rId44"/>
    <p:sldId id="818" r:id="rId45"/>
    <p:sldId id="823" r:id="rId46"/>
    <p:sldId id="1272" r:id="rId47"/>
    <p:sldId id="833" r:id="rId48"/>
    <p:sldId id="848" r:id="rId49"/>
    <p:sldId id="1285" r:id="rId50"/>
    <p:sldId id="849" r:id="rId51"/>
    <p:sldId id="1293" r:id="rId52"/>
    <p:sldId id="832" r:id="rId53"/>
    <p:sldId id="1288" r:id="rId54"/>
    <p:sldId id="1289" r:id="rId55"/>
    <p:sldId id="866" r:id="rId56"/>
    <p:sldId id="1286" r:id="rId57"/>
    <p:sldId id="1287" r:id="rId58"/>
    <p:sldId id="1290" r:id="rId59"/>
    <p:sldId id="1291" r:id="rId60"/>
    <p:sldId id="1292" r:id="rId61"/>
    <p:sldId id="1274" r:id="rId62"/>
    <p:sldId id="1275" r:id="rId63"/>
    <p:sldId id="1276" r:id="rId64"/>
    <p:sldId id="1277" r:id="rId65"/>
    <p:sldId id="1278" r:id="rId66"/>
    <p:sldId id="1280" r:id="rId67"/>
    <p:sldId id="1279" r:id="rId68"/>
    <p:sldId id="1282" r:id="rId69"/>
    <p:sldId id="1281" r:id="rId70"/>
    <p:sldId id="883" r:id="rId71"/>
    <p:sldId id="258" r:id="rId72"/>
    <p:sldId id="836" r:id="rId73"/>
    <p:sldId id="1294" r:id="rId74"/>
    <p:sldId id="850" r:id="rId75"/>
    <p:sldId id="851" r:id="rId76"/>
    <p:sldId id="291" r:id="rId77"/>
    <p:sldId id="293" r:id="rId78"/>
    <p:sldId id="1295" r:id="rId79"/>
    <p:sldId id="307" r:id="rId80"/>
    <p:sldId id="1296" r:id="rId81"/>
    <p:sldId id="1297" r:id="rId82"/>
    <p:sldId id="840" r:id="rId83"/>
    <p:sldId id="805" r:id="rId84"/>
    <p:sldId id="806" r:id="rId85"/>
    <p:sldId id="791" r:id="rId86"/>
    <p:sldId id="804" r:id="rId87"/>
    <p:sldId id="815" r:id="rId88"/>
    <p:sldId id="807" r:id="rId89"/>
    <p:sldId id="1268" r:id="rId90"/>
    <p:sldId id="1269" r:id="rId91"/>
    <p:sldId id="1270" r:id="rId92"/>
    <p:sldId id="825" r:id="rId93"/>
    <p:sldId id="816" r:id="rId94"/>
    <p:sldId id="827" r:id="rId95"/>
    <p:sldId id="826" r:id="rId96"/>
    <p:sldId id="828" r:id="rId97"/>
    <p:sldId id="803" r:id="rId98"/>
    <p:sldId id="790" r:id="rId99"/>
    <p:sldId id="802" r:id="rId100"/>
    <p:sldId id="830" r:id="rId101"/>
    <p:sldId id="881" r:id="rId102"/>
    <p:sldId id="767" r:id="rId103"/>
    <p:sldId id="853" r:id="rId10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199" autoAdjust="0"/>
    <p:restoredTop sz="94616" autoAdjust="0"/>
  </p:normalViewPr>
  <p:slideViewPr>
    <p:cSldViewPr snapToGrid="0">
      <p:cViewPr varScale="1">
        <p:scale>
          <a:sx n="120" d="100"/>
          <a:sy n="120" d="100"/>
        </p:scale>
        <p:origin x="841" y="85"/>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86" d="100"/>
          <a:sy n="86" d="100"/>
        </p:scale>
        <p:origin x="-744"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Nicole\Google%20Drive\eecs398\Homework\Homework1\W19Submissions\EECS%20398_%20System%20Design%20in%20C++_HW1%20Most%20positive%20subsequence\LOC.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Nicole\Google%20Drive\eecs398\Homework\Homework1\W19Submissions\EECS%20398_%20System%20Design%20in%20C++_HW1%20Most%20positive%20subsequence\LOC.csv"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Nicole\Google%20Drive\eecs398\Homework\Homework1\W19Submissions\EECS%20398_%20System%20Design%20in%20C++_HW1%20Most%20positive%20subsequence\LOC.csv"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Signals!$E$29:$E$64</c:f>
              <c:numCache>
                <c:formatCode>General</c:formatCode>
                <c:ptCount val="36"/>
                <c:pt idx="0">
                  <c:v>-15</c:v>
                </c:pt>
                <c:pt idx="1">
                  <c:v>-15</c:v>
                </c:pt>
                <c:pt idx="2">
                  <c:v>-15</c:v>
                </c:pt>
                <c:pt idx="3">
                  <c:v>-15</c:v>
                </c:pt>
                <c:pt idx="4">
                  <c:v>15</c:v>
                </c:pt>
                <c:pt idx="5">
                  <c:v>15</c:v>
                </c:pt>
                <c:pt idx="6">
                  <c:v>-15</c:v>
                </c:pt>
                <c:pt idx="7">
                  <c:v>-15</c:v>
                </c:pt>
                <c:pt idx="8">
                  <c:v>-15</c:v>
                </c:pt>
                <c:pt idx="9">
                  <c:v>-15</c:v>
                </c:pt>
                <c:pt idx="10">
                  <c:v>15</c:v>
                </c:pt>
                <c:pt idx="11">
                  <c:v>15</c:v>
                </c:pt>
                <c:pt idx="12">
                  <c:v>-15</c:v>
                </c:pt>
                <c:pt idx="13">
                  <c:v>-15</c:v>
                </c:pt>
                <c:pt idx="14">
                  <c:v>-15</c:v>
                </c:pt>
                <c:pt idx="15">
                  <c:v>-15</c:v>
                </c:pt>
                <c:pt idx="16">
                  <c:v>15</c:v>
                </c:pt>
                <c:pt idx="17">
                  <c:v>15</c:v>
                </c:pt>
                <c:pt idx="18">
                  <c:v>-15</c:v>
                </c:pt>
                <c:pt idx="19">
                  <c:v>-15</c:v>
                </c:pt>
                <c:pt idx="20">
                  <c:v>-15</c:v>
                </c:pt>
                <c:pt idx="21">
                  <c:v>-15</c:v>
                </c:pt>
                <c:pt idx="22">
                  <c:v>15</c:v>
                </c:pt>
                <c:pt idx="23">
                  <c:v>15</c:v>
                </c:pt>
                <c:pt idx="24">
                  <c:v>-15</c:v>
                </c:pt>
                <c:pt idx="25">
                  <c:v>-15</c:v>
                </c:pt>
                <c:pt idx="26">
                  <c:v>-15</c:v>
                </c:pt>
                <c:pt idx="27">
                  <c:v>-15</c:v>
                </c:pt>
                <c:pt idx="28">
                  <c:v>15</c:v>
                </c:pt>
                <c:pt idx="29">
                  <c:v>15</c:v>
                </c:pt>
                <c:pt idx="30">
                  <c:v>-15</c:v>
                </c:pt>
                <c:pt idx="31">
                  <c:v>-15</c:v>
                </c:pt>
                <c:pt idx="32">
                  <c:v>-15</c:v>
                </c:pt>
                <c:pt idx="33">
                  <c:v>-15</c:v>
                </c:pt>
                <c:pt idx="34">
                  <c:v>15</c:v>
                </c:pt>
                <c:pt idx="35">
                  <c:v>15</c:v>
                </c:pt>
              </c:numCache>
            </c:numRef>
          </c:val>
          <c:extLst>
            <c:ext xmlns:c16="http://schemas.microsoft.com/office/drawing/2014/chart" uri="{C3380CC4-5D6E-409C-BE32-E72D297353CC}">
              <c16:uniqueId val="{00000000-CFD0-4B5A-BFDE-C659B03794D1}"/>
            </c:ext>
          </c:extLst>
        </c:ser>
        <c:dLbls>
          <c:showLegendKey val="0"/>
          <c:showVal val="0"/>
          <c:showCatName val="0"/>
          <c:showSerName val="0"/>
          <c:showPercent val="0"/>
          <c:showBubbleSize val="0"/>
        </c:dLbls>
        <c:gapWidth val="51"/>
        <c:overlap val="-27"/>
        <c:axId val="585722960"/>
        <c:axId val="585728864"/>
      </c:barChart>
      <c:catAx>
        <c:axId val="585722960"/>
        <c:scaling>
          <c:orientation val="minMax"/>
        </c:scaling>
        <c:delete val="1"/>
        <c:axPos val="b"/>
        <c:numFmt formatCode="General" sourceLinked="1"/>
        <c:majorTickMark val="none"/>
        <c:minorTickMark val="none"/>
        <c:tickLblPos val="nextTo"/>
        <c:crossAx val="585728864"/>
        <c:crosses val="autoZero"/>
        <c:auto val="1"/>
        <c:lblAlgn val="ctr"/>
        <c:lblOffset val="100"/>
        <c:noMultiLvlLbl val="0"/>
      </c:catAx>
      <c:valAx>
        <c:axId val="58572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85722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Signals!$E$2:$E$18</c:f>
              <c:numCache>
                <c:formatCode>General</c:formatCode>
                <c:ptCount val="17"/>
                <c:pt idx="0">
                  <c:v>-15</c:v>
                </c:pt>
                <c:pt idx="1">
                  <c:v>-15</c:v>
                </c:pt>
                <c:pt idx="2">
                  <c:v>5</c:v>
                </c:pt>
                <c:pt idx="3">
                  <c:v>5</c:v>
                </c:pt>
                <c:pt idx="4">
                  <c:v>5</c:v>
                </c:pt>
                <c:pt idx="5">
                  <c:v>5</c:v>
                </c:pt>
                <c:pt idx="6">
                  <c:v>-15</c:v>
                </c:pt>
                <c:pt idx="7">
                  <c:v>-15</c:v>
                </c:pt>
                <c:pt idx="8">
                  <c:v>20</c:v>
                </c:pt>
                <c:pt idx="9">
                  <c:v>-15</c:v>
                </c:pt>
                <c:pt idx="10">
                  <c:v>-15</c:v>
                </c:pt>
                <c:pt idx="11">
                  <c:v>5</c:v>
                </c:pt>
                <c:pt idx="12">
                  <c:v>5</c:v>
                </c:pt>
                <c:pt idx="13">
                  <c:v>5</c:v>
                </c:pt>
                <c:pt idx="14">
                  <c:v>5</c:v>
                </c:pt>
                <c:pt idx="15">
                  <c:v>-15</c:v>
                </c:pt>
                <c:pt idx="16">
                  <c:v>-15</c:v>
                </c:pt>
              </c:numCache>
            </c:numRef>
          </c:val>
          <c:extLst>
            <c:ext xmlns:c16="http://schemas.microsoft.com/office/drawing/2014/chart" uri="{C3380CC4-5D6E-409C-BE32-E72D297353CC}">
              <c16:uniqueId val="{00000000-7CCA-4440-854C-8B2C1B495F2E}"/>
            </c:ext>
          </c:extLst>
        </c:ser>
        <c:dLbls>
          <c:showLegendKey val="0"/>
          <c:showVal val="0"/>
          <c:showCatName val="0"/>
          <c:showSerName val="0"/>
          <c:showPercent val="0"/>
          <c:showBubbleSize val="0"/>
        </c:dLbls>
        <c:gapWidth val="51"/>
        <c:overlap val="-27"/>
        <c:axId val="585722960"/>
        <c:axId val="585728864"/>
      </c:barChart>
      <c:catAx>
        <c:axId val="585722960"/>
        <c:scaling>
          <c:orientation val="minMax"/>
        </c:scaling>
        <c:delete val="1"/>
        <c:axPos val="b"/>
        <c:numFmt formatCode="General" sourceLinked="1"/>
        <c:majorTickMark val="none"/>
        <c:minorTickMark val="none"/>
        <c:tickLblPos val="nextTo"/>
        <c:crossAx val="585728864"/>
        <c:crosses val="autoZero"/>
        <c:auto val="1"/>
        <c:lblAlgn val="ctr"/>
        <c:lblOffset val="100"/>
        <c:noMultiLvlLbl val="0"/>
      </c:catAx>
      <c:valAx>
        <c:axId val="58572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85722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val>
            <c:numRef>
              <c:f>Signals!$E$67:$E$111</c:f>
              <c:numCache>
                <c:formatCode>General</c:formatCode>
                <c:ptCount val="45"/>
                <c:pt idx="0">
                  <c:v>-15</c:v>
                </c:pt>
                <c:pt idx="1">
                  <c:v>-15</c:v>
                </c:pt>
                <c:pt idx="2">
                  <c:v>2.5</c:v>
                </c:pt>
                <c:pt idx="3">
                  <c:v>2.5</c:v>
                </c:pt>
                <c:pt idx="4">
                  <c:v>2.5</c:v>
                </c:pt>
                <c:pt idx="5">
                  <c:v>2.5</c:v>
                </c:pt>
                <c:pt idx="6">
                  <c:v>2.5</c:v>
                </c:pt>
                <c:pt idx="7">
                  <c:v>2.5</c:v>
                </c:pt>
                <c:pt idx="8">
                  <c:v>2.5</c:v>
                </c:pt>
                <c:pt idx="9">
                  <c:v>2.5</c:v>
                </c:pt>
                <c:pt idx="10">
                  <c:v>-15</c:v>
                </c:pt>
                <c:pt idx="11">
                  <c:v>-15</c:v>
                </c:pt>
                <c:pt idx="12">
                  <c:v>5</c:v>
                </c:pt>
                <c:pt idx="13">
                  <c:v>5</c:v>
                </c:pt>
                <c:pt idx="14">
                  <c:v>5</c:v>
                </c:pt>
                <c:pt idx="15">
                  <c:v>5</c:v>
                </c:pt>
                <c:pt idx="16">
                  <c:v>-15</c:v>
                </c:pt>
                <c:pt idx="17">
                  <c:v>-15</c:v>
                </c:pt>
                <c:pt idx="18">
                  <c:v>10</c:v>
                </c:pt>
                <c:pt idx="19">
                  <c:v>10</c:v>
                </c:pt>
                <c:pt idx="20">
                  <c:v>-15</c:v>
                </c:pt>
                <c:pt idx="21">
                  <c:v>-15</c:v>
                </c:pt>
                <c:pt idx="22">
                  <c:v>20</c:v>
                </c:pt>
                <c:pt idx="23">
                  <c:v>-15</c:v>
                </c:pt>
                <c:pt idx="24">
                  <c:v>-15</c:v>
                </c:pt>
                <c:pt idx="25">
                  <c:v>10</c:v>
                </c:pt>
                <c:pt idx="26">
                  <c:v>10</c:v>
                </c:pt>
                <c:pt idx="27">
                  <c:v>-15</c:v>
                </c:pt>
                <c:pt idx="28">
                  <c:v>-15</c:v>
                </c:pt>
                <c:pt idx="29">
                  <c:v>5</c:v>
                </c:pt>
                <c:pt idx="30">
                  <c:v>5</c:v>
                </c:pt>
                <c:pt idx="31">
                  <c:v>5</c:v>
                </c:pt>
                <c:pt idx="32">
                  <c:v>5</c:v>
                </c:pt>
                <c:pt idx="33">
                  <c:v>-15</c:v>
                </c:pt>
                <c:pt idx="34">
                  <c:v>-15</c:v>
                </c:pt>
                <c:pt idx="35">
                  <c:v>2.5</c:v>
                </c:pt>
                <c:pt idx="36">
                  <c:v>2.5</c:v>
                </c:pt>
                <c:pt idx="37">
                  <c:v>2.5</c:v>
                </c:pt>
                <c:pt idx="38">
                  <c:v>2.5</c:v>
                </c:pt>
                <c:pt idx="39">
                  <c:v>2.5</c:v>
                </c:pt>
                <c:pt idx="40">
                  <c:v>2.5</c:v>
                </c:pt>
                <c:pt idx="41">
                  <c:v>2.5</c:v>
                </c:pt>
                <c:pt idx="42">
                  <c:v>2.5</c:v>
                </c:pt>
                <c:pt idx="43">
                  <c:v>-15</c:v>
                </c:pt>
                <c:pt idx="44">
                  <c:v>-15</c:v>
                </c:pt>
              </c:numCache>
            </c:numRef>
          </c:val>
          <c:extLst>
            <c:ext xmlns:c16="http://schemas.microsoft.com/office/drawing/2014/chart" uri="{C3380CC4-5D6E-409C-BE32-E72D297353CC}">
              <c16:uniqueId val="{00000000-0535-4BD1-B6DF-0010DCF46388}"/>
            </c:ext>
          </c:extLst>
        </c:ser>
        <c:dLbls>
          <c:showLegendKey val="0"/>
          <c:showVal val="0"/>
          <c:showCatName val="0"/>
          <c:showSerName val="0"/>
          <c:showPercent val="0"/>
          <c:showBubbleSize val="0"/>
        </c:dLbls>
        <c:gapWidth val="51"/>
        <c:overlap val="-27"/>
        <c:axId val="585722960"/>
        <c:axId val="585728864"/>
      </c:barChart>
      <c:catAx>
        <c:axId val="585722960"/>
        <c:scaling>
          <c:orientation val="minMax"/>
        </c:scaling>
        <c:delete val="1"/>
        <c:axPos val="b"/>
        <c:numFmt formatCode="General" sourceLinked="1"/>
        <c:majorTickMark val="none"/>
        <c:minorTickMark val="none"/>
        <c:tickLblPos val="nextTo"/>
        <c:crossAx val="585728864"/>
        <c:crosses val="autoZero"/>
        <c:auto val="1"/>
        <c:lblAlgn val="ctr"/>
        <c:lblOffset val="100"/>
        <c:noMultiLvlLbl val="0"/>
      </c:catAx>
      <c:valAx>
        <c:axId val="58572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85722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5" name="Slide Number Placeholder 4"/>
          <p:cNvSpPr>
            <a:spLocks noGrp="1"/>
          </p:cNvSpPr>
          <p:nvPr>
            <p:ph type="sldNum" sz="quarter" idx="3"/>
          </p:nvPr>
        </p:nvSpPr>
        <p:spPr>
          <a:xfrm>
            <a:off x="4143589" y="9119474"/>
            <a:ext cx="3169921" cy="480060"/>
          </a:xfrm>
          <a:prstGeom prst="rect">
            <a:avLst/>
          </a:prstGeom>
        </p:spPr>
        <p:txBody>
          <a:bodyPr vert="horz" lIns="96640" tIns="48321" rIns="96640" bIns="48321" rtlCol="0" anchor="b"/>
          <a:lstStyle>
            <a:lvl1pPr algn="r">
              <a:defRPr sz="1300"/>
            </a:lvl1pPr>
          </a:lstStyle>
          <a:p>
            <a:fld id="{3D189BF9-A1F6-4EB4-86A0-6B0BBE06D03C}" type="slidenum">
              <a:rPr lang="en-US" smtClean="0"/>
              <a:pPr/>
              <a:t>‹#›</a:t>
            </a:fld>
            <a:endParaRPr lang="en-US"/>
          </a:p>
        </p:txBody>
      </p:sp>
      <p:sp>
        <p:nvSpPr>
          <p:cNvPr id="6" name="Header Placeholder 1"/>
          <p:cNvSpPr>
            <a:spLocks noGrp="1"/>
          </p:cNvSpPr>
          <p:nvPr>
            <p:ph type="hdr" sz="quarter"/>
          </p:nvPr>
        </p:nvSpPr>
        <p:spPr>
          <a:xfrm>
            <a:off x="1" y="0"/>
            <a:ext cx="7315200" cy="480060"/>
          </a:xfrm>
          <a:prstGeom prst="rect">
            <a:avLst/>
          </a:prstGeom>
        </p:spPr>
        <p:txBody>
          <a:bodyPr vert="horz" lIns="96654" tIns="48328" rIns="96654" bIns="48328" rtlCol="0"/>
          <a:lstStyle>
            <a:lvl1pPr algn="l">
              <a:defRPr sz="1300"/>
            </a:lvl1pPr>
          </a:lstStyle>
          <a:p>
            <a:pPr algn="ctr"/>
            <a:r>
              <a:rPr lang="en-US" dirty="0"/>
              <a:t>Lecture 1 – Orientation and intro to logic circuits – 2016-06-21</a:t>
            </a: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69921" cy="480060"/>
          </a:xfrm>
          <a:prstGeom prst="rect">
            <a:avLst/>
          </a:prstGeom>
        </p:spPr>
        <p:txBody>
          <a:bodyPr vert="horz" lIns="96640" tIns="48321" rIns="96640" bIns="48321" rtlCol="0"/>
          <a:lstStyle>
            <a:lvl1pPr algn="l">
              <a:defRPr sz="1300"/>
            </a:lvl1pPr>
          </a:lstStyle>
          <a:p>
            <a:endParaRPr lang="en-US"/>
          </a:p>
        </p:txBody>
      </p:sp>
      <p:sp>
        <p:nvSpPr>
          <p:cNvPr id="3" name="Date Placeholder 2"/>
          <p:cNvSpPr>
            <a:spLocks noGrp="1"/>
          </p:cNvSpPr>
          <p:nvPr>
            <p:ph type="dt" idx="1"/>
          </p:nvPr>
        </p:nvSpPr>
        <p:spPr>
          <a:xfrm>
            <a:off x="4143589" y="0"/>
            <a:ext cx="3169921" cy="480060"/>
          </a:xfrm>
          <a:prstGeom prst="rect">
            <a:avLst/>
          </a:prstGeom>
        </p:spPr>
        <p:txBody>
          <a:bodyPr vert="horz" lIns="96640" tIns="48321" rIns="96640" bIns="48321" rtlCol="0"/>
          <a:lstStyle>
            <a:lvl1pPr algn="r">
              <a:defRPr sz="1300"/>
            </a:lvl1pPr>
          </a:lstStyle>
          <a:p>
            <a:fld id="{1BE3F526-AC99-4C79-87DD-F441C44B1992}" type="datetimeFigureOut">
              <a:rPr lang="en-US" smtClean="0"/>
              <a:pPr/>
              <a:t>10/13/2026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0" tIns="48321" rIns="96640" bIns="48321"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0" tIns="48321" rIns="96640" bIns="4832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9119474"/>
            <a:ext cx="3169921" cy="480060"/>
          </a:xfrm>
          <a:prstGeom prst="rect">
            <a:avLst/>
          </a:prstGeom>
        </p:spPr>
        <p:txBody>
          <a:bodyPr vert="horz" lIns="96640" tIns="48321" rIns="96640" bIns="48321" rtlCol="0" anchor="b"/>
          <a:lstStyle>
            <a:lvl1pPr algn="l">
              <a:defRPr sz="1300"/>
            </a:lvl1pPr>
          </a:lstStyle>
          <a:p>
            <a:endParaRPr lang="en-US"/>
          </a:p>
        </p:txBody>
      </p:sp>
      <p:sp>
        <p:nvSpPr>
          <p:cNvPr id="7" name="Slide Number Placeholder 6"/>
          <p:cNvSpPr>
            <a:spLocks noGrp="1"/>
          </p:cNvSpPr>
          <p:nvPr>
            <p:ph type="sldNum" sz="quarter" idx="5"/>
          </p:nvPr>
        </p:nvSpPr>
        <p:spPr>
          <a:xfrm>
            <a:off x="4143589" y="9119474"/>
            <a:ext cx="3169921" cy="480060"/>
          </a:xfrm>
          <a:prstGeom prst="rect">
            <a:avLst/>
          </a:prstGeom>
        </p:spPr>
        <p:txBody>
          <a:bodyPr vert="horz" lIns="96640" tIns="48321" rIns="96640" bIns="48321" rtlCol="0" anchor="b"/>
          <a:lstStyle>
            <a:lvl1pPr algn="r">
              <a:defRPr sz="1300"/>
            </a:lvl1pPr>
          </a:lstStyle>
          <a:p>
            <a:fld id="{6A76B06F-A4C4-4379-B8A7-E3C360C9F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85638E-74C3-4D87-8CAC-615069874FF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a:t>
            </a:fld>
            <a:endParaRPr lang="en-US"/>
          </a:p>
        </p:txBody>
      </p:sp>
    </p:spTree>
    <p:extLst>
      <p:ext uri="{BB962C8B-B14F-4D97-AF65-F5344CB8AC3E}">
        <p14:creationId xmlns:p14="http://schemas.microsoft.com/office/powerpoint/2010/main" val="3596539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a:t>
            </a:fld>
            <a:endParaRPr lang="en-US"/>
          </a:p>
        </p:txBody>
      </p:sp>
    </p:spTree>
    <p:extLst>
      <p:ext uri="{BB962C8B-B14F-4D97-AF65-F5344CB8AC3E}">
        <p14:creationId xmlns:p14="http://schemas.microsoft.com/office/powerpoint/2010/main" val="2818094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a:t>
            </a:fld>
            <a:endParaRPr lang="en-US"/>
          </a:p>
        </p:txBody>
      </p:sp>
    </p:spTree>
    <p:extLst>
      <p:ext uri="{BB962C8B-B14F-4D97-AF65-F5344CB8AC3E}">
        <p14:creationId xmlns:p14="http://schemas.microsoft.com/office/powerpoint/2010/main" val="2883765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E8ADC-A546-9F1A-1B2E-ABCAFC20BD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F8346-466B-2F29-EE7F-CEE42568F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6B9A7-AB82-0700-E195-FC5F75B39F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6E0D1F-AD04-49DD-14EC-8A512FCA8990}"/>
              </a:ext>
            </a:extLst>
          </p:cNvPr>
          <p:cNvSpPr>
            <a:spLocks noGrp="1"/>
          </p:cNvSpPr>
          <p:nvPr>
            <p:ph type="sldNum" sz="quarter" idx="5"/>
          </p:nvPr>
        </p:nvSpPr>
        <p:spPr/>
        <p:txBody>
          <a:bodyPr/>
          <a:lstStyle/>
          <a:p>
            <a:fld id="{6A76B06F-A4C4-4379-B8A7-E3C360C9FE2A}" type="slidenum">
              <a:rPr lang="en-US" smtClean="0"/>
              <a:pPr/>
              <a:t>5</a:t>
            </a:fld>
            <a:endParaRPr lang="en-US"/>
          </a:p>
        </p:txBody>
      </p:sp>
    </p:spTree>
    <p:extLst>
      <p:ext uri="{BB962C8B-B14F-4D97-AF65-F5344CB8AC3E}">
        <p14:creationId xmlns:p14="http://schemas.microsoft.com/office/powerpoint/2010/main" val="370237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6</a:t>
            </a:fld>
            <a:endParaRPr lang="en-US"/>
          </a:p>
        </p:txBody>
      </p:sp>
    </p:spTree>
    <p:extLst>
      <p:ext uri="{BB962C8B-B14F-4D97-AF65-F5344CB8AC3E}">
        <p14:creationId xmlns:p14="http://schemas.microsoft.com/office/powerpoint/2010/main" val="1770414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a:t>
            </a:fld>
            <a:endParaRPr lang="en-US"/>
          </a:p>
        </p:txBody>
      </p:sp>
    </p:spTree>
    <p:extLst>
      <p:ext uri="{BB962C8B-B14F-4D97-AF65-F5344CB8AC3E}">
        <p14:creationId xmlns:p14="http://schemas.microsoft.com/office/powerpoint/2010/main" val="1239033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a:t>
            </a:fld>
            <a:endParaRPr lang="en-US"/>
          </a:p>
        </p:txBody>
      </p:sp>
    </p:spTree>
    <p:extLst>
      <p:ext uri="{BB962C8B-B14F-4D97-AF65-F5344CB8AC3E}">
        <p14:creationId xmlns:p14="http://schemas.microsoft.com/office/powerpoint/2010/main" val="4282417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a:t>
            </a:fld>
            <a:endParaRPr lang="en-US"/>
          </a:p>
        </p:txBody>
      </p:sp>
    </p:spTree>
    <p:extLst>
      <p:ext uri="{BB962C8B-B14F-4D97-AF65-F5344CB8AC3E}">
        <p14:creationId xmlns:p14="http://schemas.microsoft.com/office/powerpoint/2010/main" val="110173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10</a:t>
            </a:fld>
            <a:endParaRPr lang="en-US"/>
          </a:p>
        </p:txBody>
      </p:sp>
    </p:spTree>
    <p:extLst>
      <p:ext uri="{BB962C8B-B14F-4D97-AF65-F5344CB8AC3E}">
        <p14:creationId xmlns:p14="http://schemas.microsoft.com/office/powerpoint/2010/main" val="741248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11</a:t>
            </a:fld>
            <a:endParaRPr lang="en-US"/>
          </a:p>
        </p:txBody>
      </p:sp>
    </p:spTree>
    <p:extLst>
      <p:ext uri="{BB962C8B-B14F-4D97-AF65-F5344CB8AC3E}">
        <p14:creationId xmlns:p14="http://schemas.microsoft.com/office/powerpoint/2010/main" val="109609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12</a:t>
            </a:fld>
            <a:endParaRPr lang="en-US"/>
          </a:p>
        </p:txBody>
      </p:sp>
    </p:spTree>
    <p:extLst>
      <p:ext uri="{BB962C8B-B14F-4D97-AF65-F5344CB8AC3E}">
        <p14:creationId xmlns:p14="http://schemas.microsoft.com/office/powerpoint/2010/main" val="253104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13</a:t>
            </a:fld>
            <a:endParaRPr lang="en-US"/>
          </a:p>
        </p:txBody>
      </p:sp>
    </p:spTree>
    <p:extLst>
      <p:ext uri="{BB962C8B-B14F-4D97-AF65-F5344CB8AC3E}">
        <p14:creationId xmlns:p14="http://schemas.microsoft.com/office/powerpoint/2010/main" val="205683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14</a:t>
            </a:fld>
            <a:endParaRPr lang="en-US"/>
          </a:p>
        </p:txBody>
      </p:sp>
    </p:spTree>
    <p:extLst>
      <p:ext uri="{BB962C8B-B14F-4D97-AF65-F5344CB8AC3E}">
        <p14:creationId xmlns:p14="http://schemas.microsoft.com/office/powerpoint/2010/main" val="223404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15</a:t>
            </a:fld>
            <a:endParaRPr lang="en-US"/>
          </a:p>
        </p:txBody>
      </p:sp>
    </p:spTree>
    <p:extLst>
      <p:ext uri="{BB962C8B-B14F-4D97-AF65-F5344CB8AC3E}">
        <p14:creationId xmlns:p14="http://schemas.microsoft.com/office/powerpoint/2010/main" val="28030906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16</a:t>
            </a:fld>
            <a:endParaRPr lang="en-US"/>
          </a:p>
        </p:txBody>
      </p:sp>
    </p:spTree>
    <p:extLst>
      <p:ext uri="{BB962C8B-B14F-4D97-AF65-F5344CB8AC3E}">
        <p14:creationId xmlns:p14="http://schemas.microsoft.com/office/powerpoint/2010/main" val="1632721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17</a:t>
            </a:fld>
            <a:endParaRPr lang="en-US"/>
          </a:p>
        </p:txBody>
      </p:sp>
    </p:spTree>
    <p:extLst>
      <p:ext uri="{BB962C8B-B14F-4D97-AF65-F5344CB8AC3E}">
        <p14:creationId xmlns:p14="http://schemas.microsoft.com/office/powerpoint/2010/main" val="1140686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18</a:t>
            </a:fld>
            <a:endParaRPr lang="en-US"/>
          </a:p>
        </p:txBody>
      </p:sp>
    </p:spTree>
    <p:extLst>
      <p:ext uri="{BB962C8B-B14F-4D97-AF65-F5344CB8AC3E}">
        <p14:creationId xmlns:p14="http://schemas.microsoft.com/office/powerpoint/2010/main" val="338886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42CD2-E8EB-791A-1105-18B91C040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85ED65-2F12-9FCD-7C90-4CD278688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14486-09DA-181B-51C5-23007143CC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FE7C30-4A3D-492F-72EE-77B152E3893C}"/>
              </a:ext>
            </a:extLst>
          </p:cNvPr>
          <p:cNvSpPr>
            <a:spLocks noGrp="1"/>
          </p:cNvSpPr>
          <p:nvPr>
            <p:ph type="sldNum" sz="quarter" idx="10"/>
          </p:nvPr>
        </p:nvSpPr>
        <p:spPr/>
        <p:txBody>
          <a:bodyPr/>
          <a:lstStyle/>
          <a:p>
            <a:fld id="{6A76B06F-A4C4-4379-B8A7-E3C360C9FE2A}" type="slidenum">
              <a:rPr lang="en-US" smtClean="0"/>
              <a:pPr/>
              <a:t>19</a:t>
            </a:fld>
            <a:endParaRPr lang="en-US"/>
          </a:p>
        </p:txBody>
      </p:sp>
    </p:spTree>
    <p:extLst>
      <p:ext uri="{BB962C8B-B14F-4D97-AF65-F5344CB8AC3E}">
        <p14:creationId xmlns:p14="http://schemas.microsoft.com/office/powerpoint/2010/main" val="1698688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20</a:t>
            </a:fld>
            <a:endParaRPr lang="en-US"/>
          </a:p>
        </p:txBody>
      </p:sp>
    </p:spTree>
    <p:extLst>
      <p:ext uri="{BB962C8B-B14F-4D97-AF65-F5344CB8AC3E}">
        <p14:creationId xmlns:p14="http://schemas.microsoft.com/office/powerpoint/2010/main" val="3287592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21</a:t>
            </a:fld>
            <a:endParaRPr lang="en-US"/>
          </a:p>
        </p:txBody>
      </p:sp>
    </p:spTree>
    <p:extLst>
      <p:ext uri="{BB962C8B-B14F-4D97-AF65-F5344CB8AC3E}">
        <p14:creationId xmlns:p14="http://schemas.microsoft.com/office/powerpoint/2010/main" val="2252785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23</a:t>
            </a:fld>
            <a:endParaRPr lang="en-US"/>
          </a:p>
        </p:txBody>
      </p:sp>
    </p:spTree>
    <p:extLst>
      <p:ext uri="{BB962C8B-B14F-4D97-AF65-F5344CB8AC3E}">
        <p14:creationId xmlns:p14="http://schemas.microsoft.com/office/powerpoint/2010/main" val="3388458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440F6-73A9-BEE3-A82C-B545522426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6CC07-EDA4-37FB-FF63-AF508EB177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95036D-A6F7-7C1B-B342-34FAACB3D6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D02CD5-8831-ED2B-4066-94D16AFEBE7B}"/>
              </a:ext>
            </a:extLst>
          </p:cNvPr>
          <p:cNvSpPr>
            <a:spLocks noGrp="1"/>
          </p:cNvSpPr>
          <p:nvPr>
            <p:ph type="sldNum" sz="quarter" idx="10"/>
          </p:nvPr>
        </p:nvSpPr>
        <p:spPr/>
        <p:txBody>
          <a:bodyPr/>
          <a:lstStyle/>
          <a:p>
            <a:fld id="{6A76B06F-A4C4-4379-B8A7-E3C360C9FE2A}" type="slidenum">
              <a:rPr lang="en-US" smtClean="0"/>
              <a:pPr/>
              <a:t>24</a:t>
            </a:fld>
            <a:endParaRPr lang="en-US"/>
          </a:p>
        </p:txBody>
      </p:sp>
    </p:spTree>
    <p:extLst>
      <p:ext uri="{BB962C8B-B14F-4D97-AF65-F5344CB8AC3E}">
        <p14:creationId xmlns:p14="http://schemas.microsoft.com/office/powerpoint/2010/main" val="389292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25</a:t>
            </a:fld>
            <a:endParaRPr lang="en-US"/>
          </a:p>
        </p:txBody>
      </p:sp>
    </p:spTree>
    <p:extLst>
      <p:ext uri="{BB962C8B-B14F-4D97-AF65-F5344CB8AC3E}">
        <p14:creationId xmlns:p14="http://schemas.microsoft.com/office/powerpoint/2010/main" val="1338820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26</a:t>
            </a:fld>
            <a:endParaRPr lang="en-US"/>
          </a:p>
        </p:txBody>
      </p:sp>
    </p:spTree>
    <p:extLst>
      <p:ext uri="{BB962C8B-B14F-4D97-AF65-F5344CB8AC3E}">
        <p14:creationId xmlns:p14="http://schemas.microsoft.com/office/powerpoint/2010/main" val="3948468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27</a:t>
            </a:fld>
            <a:endParaRPr lang="en-US"/>
          </a:p>
        </p:txBody>
      </p:sp>
    </p:spTree>
    <p:extLst>
      <p:ext uri="{BB962C8B-B14F-4D97-AF65-F5344CB8AC3E}">
        <p14:creationId xmlns:p14="http://schemas.microsoft.com/office/powerpoint/2010/main" val="2320893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28</a:t>
            </a:fld>
            <a:endParaRPr lang="en-US"/>
          </a:p>
        </p:txBody>
      </p:sp>
    </p:spTree>
    <p:extLst>
      <p:ext uri="{BB962C8B-B14F-4D97-AF65-F5344CB8AC3E}">
        <p14:creationId xmlns:p14="http://schemas.microsoft.com/office/powerpoint/2010/main" val="13856542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29</a:t>
            </a:fld>
            <a:endParaRPr lang="en-US"/>
          </a:p>
        </p:txBody>
      </p:sp>
    </p:spTree>
    <p:extLst>
      <p:ext uri="{BB962C8B-B14F-4D97-AF65-F5344CB8AC3E}">
        <p14:creationId xmlns:p14="http://schemas.microsoft.com/office/powerpoint/2010/main" val="7044690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30</a:t>
            </a:fld>
            <a:endParaRPr lang="en-US"/>
          </a:p>
        </p:txBody>
      </p:sp>
    </p:spTree>
    <p:extLst>
      <p:ext uri="{BB962C8B-B14F-4D97-AF65-F5344CB8AC3E}">
        <p14:creationId xmlns:p14="http://schemas.microsoft.com/office/powerpoint/2010/main" val="2857492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31</a:t>
            </a:fld>
            <a:endParaRPr lang="en-US"/>
          </a:p>
        </p:txBody>
      </p:sp>
    </p:spTree>
    <p:extLst>
      <p:ext uri="{BB962C8B-B14F-4D97-AF65-F5344CB8AC3E}">
        <p14:creationId xmlns:p14="http://schemas.microsoft.com/office/powerpoint/2010/main" val="24153920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32</a:t>
            </a:fld>
            <a:endParaRPr lang="en-US"/>
          </a:p>
        </p:txBody>
      </p:sp>
    </p:spTree>
    <p:extLst>
      <p:ext uri="{BB962C8B-B14F-4D97-AF65-F5344CB8AC3E}">
        <p14:creationId xmlns:p14="http://schemas.microsoft.com/office/powerpoint/2010/main" val="31246238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33</a:t>
            </a:fld>
            <a:endParaRPr lang="en-US"/>
          </a:p>
        </p:txBody>
      </p:sp>
    </p:spTree>
    <p:extLst>
      <p:ext uri="{BB962C8B-B14F-4D97-AF65-F5344CB8AC3E}">
        <p14:creationId xmlns:p14="http://schemas.microsoft.com/office/powerpoint/2010/main" val="36050858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34</a:t>
            </a:fld>
            <a:endParaRPr lang="en-US"/>
          </a:p>
        </p:txBody>
      </p:sp>
    </p:spTree>
    <p:extLst>
      <p:ext uri="{BB962C8B-B14F-4D97-AF65-F5344CB8AC3E}">
        <p14:creationId xmlns:p14="http://schemas.microsoft.com/office/powerpoint/2010/main" val="9683207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35</a:t>
            </a:fld>
            <a:endParaRPr lang="en-US"/>
          </a:p>
        </p:txBody>
      </p:sp>
    </p:spTree>
    <p:extLst>
      <p:ext uri="{BB962C8B-B14F-4D97-AF65-F5344CB8AC3E}">
        <p14:creationId xmlns:p14="http://schemas.microsoft.com/office/powerpoint/2010/main" val="1537214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36</a:t>
            </a:fld>
            <a:endParaRPr lang="en-US"/>
          </a:p>
        </p:txBody>
      </p:sp>
    </p:spTree>
    <p:extLst>
      <p:ext uri="{BB962C8B-B14F-4D97-AF65-F5344CB8AC3E}">
        <p14:creationId xmlns:p14="http://schemas.microsoft.com/office/powerpoint/2010/main" val="10511507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37</a:t>
            </a:fld>
            <a:endParaRPr lang="en-US"/>
          </a:p>
        </p:txBody>
      </p:sp>
    </p:spTree>
    <p:extLst>
      <p:ext uri="{BB962C8B-B14F-4D97-AF65-F5344CB8AC3E}">
        <p14:creationId xmlns:p14="http://schemas.microsoft.com/office/powerpoint/2010/main" val="41305826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38</a:t>
            </a:fld>
            <a:endParaRPr lang="en-US"/>
          </a:p>
        </p:txBody>
      </p:sp>
    </p:spTree>
    <p:extLst>
      <p:ext uri="{BB962C8B-B14F-4D97-AF65-F5344CB8AC3E}">
        <p14:creationId xmlns:p14="http://schemas.microsoft.com/office/powerpoint/2010/main" val="3165346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39</a:t>
            </a:fld>
            <a:endParaRPr lang="en-US"/>
          </a:p>
        </p:txBody>
      </p:sp>
    </p:spTree>
    <p:extLst>
      <p:ext uri="{BB962C8B-B14F-4D97-AF65-F5344CB8AC3E}">
        <p14:creationId xmlns:p14="http://schemas.microsoft.com/office/powerpoint/2010/main" val="2405243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40</a:t>
            </a:fld>
            <a:endParaRPr lang="en-US"/>
          </a:p>
        </p:txBody>
      </p:sp>
    </p:spTree>
    <p:extLst>
      <p:ext uri="{BB962C8B-B14F-4D97-AF65-F5344CB8AC3E}">
        <p14:creationId xmlns:p14="http://schemas.microsoft.com/office/powerpoint/2010/main" val="1920628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41</a:t>
            </a:fld>
            <a:endParaRPr lang="en-US"/>
          </a:p>
        </p:txBody>
      </p:sp>
    </p:spTree>
    <p:extLst>
      <p:ext uri="{BB962C8B-B14F-4D97-AF65-F5344CB8AC3E}">
        <p14:creationId xmlns:p14="http://schemas.microsoft.com/office/powerpoint/2010/main" val="29374157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42</a:t>
            </a:fld>
            <a:endParaRPr lang="en-US"/>
          </a:p>
        </p:txBody>
      </p:sp>
    </p:spTree>
    <p:extLst>
      <p:ext uri="{BB962C8B-B14F-4D97-AF65-F5344CB8AC3E}">
        <p14:creationId xmlns:p14="http://schemas.microsoft.com/office/powerpoint/2010/main" val="25495746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43</a:t>
            </a:fld>
            <a:endParaRPr lang="en-US"/>
          </a:p>
        </p:txBody>
      </p:sp>
    </p:spTree>
    <p:extLst>
      <p:ext uri="{BB962C8B-B14F-4D97-AF65-F5344CB8AC3E}">
        <p14:creationId xmlns:p14="http://schemas.microsoft.com/office/powerpoint/2010/main" val="28899140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44</a:t>
            </a:fld>
            <a:endParaRPr lang="en-US"/>
          </a:p>
        </p:txBody>
      </p:sp>
    </p:spTree>
    <p:extLst>
      <p:ext uri="{BB962C8B-B14F-4D97-AF65-F5344CB8AC3E}">
        <p14:creationId xmlns:p14="http://schemas.microsoft.com/office/powerpoint/2010/main" val="38814072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45</a:t>
            </a:fld>
            <a:endParaRPr lang="en-US"/>
          </a:p>
        </p:txBody>
      </p:sp>
    </p:spTree>
    <p:extLst>
      <p:ext uri="{BB962C8B-B14F-4D97-AF65-F5344CB8AC3E}">
        <p14:creationId xmlns:p14="http://schemas.microsoft.com/office/powerpoint/2010/main" val="20475081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331AF-1A1B-FC4D-211B-0F9DFCCB4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2FA54C-0846-A3B5-6198-B068DBF383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7ADEF5-D008-2523-2827-B642CBC264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D96EF8-6251-8E33-6BEB-35236580E77B}"/>
              </a:ext>
            </a:extLst>
          </p:cNvPr>
          <p:cNvSpPr>
            <a:spLocks noGrp="1"/>
          </p:cNvSpPr>
          <p:nvPr>
            <p:ph type="sldNum" sz="quarter" idx="10"/>
          </p:nvPr>
        </p:nvSpPr>
        <p:spPr/>
        <p:txBody>
          <a:bodyPr/>
          <a:lstStyle/>
          <a:p>
            <a:fld id="{6A76B06F-A4C4-4379-B8A7-E3C360C9FE2A}" type="slidenum">
              <a:rPr lang="en-US" smtClean="0"/>
              <a:pPr/>
              <a:t>46</a:t>
            </a:fld>
            <a:endParaRPr lang="en-US"/>
          </a:p>
        </p:txBody>
      </p:sp>
    </p:spTree>
    <p:extLst>
      <p:ext uri="{BB962C8B-B14F-4D97-AF65-F5344CB8AC3E}">
        <p14:creationId xmlns:p14="http://schemas.microsoft.com/office/powerpoint/2010/main" val="8958036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47</a:t>
            </a:fld>
            <a:endParaRPr lang="en-US"/>
          </a:p>
        </p:txBody>
      </p:sp>
    </p:spTree>
    <p:extLst>
      <p:ext uri="{BB962C8B-B14F-4D97-AF65-F5344CB8AC3E}">
        <p14:creationId xmlns:p14="http://schemas.microsoft.com/office/powerpoint/2010/main" val="14195962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48</a:t>
            </a:fld>
            <a:endParaRPr lang="en-US"/>
          </a:p>
        </p:txBody>
      </p:sp>
    </p:spTree>
    <p:extLst>
      <p:ext uri="{BB962C8B-B14F-4D97-AF65-F5344CB8AC3E}">
        <p14:creationId xmlns:p14="http://schemas.microsoft.com/office/powerpoint/2010/main" val="39170421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CAE04-C5BC-D894-82F7-50FA6584F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DCBE53-2022-B49B-4D30-EF0CAF24C7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66F063-3167-CA30-982D-F883AFCC0B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7C69D1-956E-FE41-F986-C14DF5298F88}"/>
              </a:ext>
            </a:extLst>
          </p:cNvPr>
          <p:cNvSpPr>
            <a:spLocks noGrp="1"/>
          </p:cNvSpPr>
          <p:nvPr>
            <p:ph type="sldNum" sz="quarter" idx="5"/>
          </p:nvPr>
        </p:nvSpPr>
        <p:spPr/>
        <p:txBody>
          <a:bodyPr/>
          <a:lstStyle/>
          <a:p>
            <a:fld id="{6A76B06F-A4C4-4379-B8A7-E3C360C9FE2A}" type="slidenum">
              <a:rPr lang="en-US" smtClean="0"/>
              <a:pPr/>
              <a:t>49</a:t>
            </a:fld>
            <a:endParaRPr lang="en-US"/>
          </a:p>
        </p:txBody>
      </p:sp>
    </p:spTree>
    <p:extLst>
      <p:ext uri="{BB962C8B-B14F-4D97-AF65-F5344CB8AC3E}">
        <p14:creationId xmlns:p14="http://schemas.microsoft.com/office/powerpoint/2010/main" val="20312004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50</a:t>
            </a:fld>
            <a:endParaRPr lang="en-US"/>
          </a:p>
        </p:txBody>
      </p:sp>
    </p:spTree>
    <p:extLst>
      <p:ext uri="{BB962C8B-B14F-4D97-AF65-F5344CB8AC3E}">
        <p14:creationId xmlns:p14="http://schemas.microsoft.com/office/powerpoint/2010/main" val="4052350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8BB42-417A-3A49-0EC5-9462B7703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E83AA-18DD-0D1E-78FC-4EFDE6E87B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54EC1-8B6C-3685-E8F5-DB05F8EC56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4A1B7A-F268-A143-88CE-A605A2B6A4E0}"/>
              </a:ext>
            </a:extLst>
          </p:cNvPr>
          <p:cNvSpPr>
            <a:spLocks noGrp="1"/>
          </p:cNvSpPr>
          <p:nvPr>
            <p:ph type="sldNum" sz="quarter" idx="5"/>
          </p:nvPr>
        </p:nvSpPr>
        <p:spPr/>
        <p:txBody>
          <a:bodyPr/>
          <a:lstStyle/>
          <a:p>
            <a:fld id="{6A76B06F-A4C4-4379-B8A7-E3C360C9FE2A}" type="slidenum">
              <a:rPr lang="en-US" smtClean="0"/>
              <a:pPr/>
              <a:t>51</a:t>
            </a:fld>
            <a:endParaRPr lang="en-US"/>
          </a:p>
        </p:txBody>
      </p:sp>
    </p:spTree>
    <p:extLst>
      <p:ext uri="{BB962C8B-B14F-4D97-AF65-F5344CB8AC3E}">
        <p14:creationId xmlns:p14="http://schemas.microsoft.com/office/powerpoint/2010/main" val="279216868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52</a:t>
            </a:fld>
            <a:endParaRPr lang="en-US"/>
          </a:p>
        </p:txBody>
      </p:sp>
    </p:spTree>
    <p:extLst>
      <p:ext uri="{BB962C8B-B14F-4D97-AF65-F5344CB8AC3E}">
        <p14:creationId xmlns:p14="http://schemas.microsoft.com/office/powerpoint/2010/main" val="34161192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E7F6F-84E8-284B-0499-4BAF9332F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E8CBC-0E60-573C-24C6-4DEFAA4BF2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FD1996-0186-757C-41BF-FF8F0A8C8B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94B991-9094-A802-70AB-3E53117CBB4E}"/>
              </a:ext>
            </a:extLst>
          </p:cNvPr>
          <p:cNvSpPr>
            <a:spLocks noGrp="1"/>
          </p:cNvSpPr>
          <p:nvPr>
            <p:ph type="sldNum" sz="quarter" idx="10"/>
          </p:nvPr>
        </p:nvSpPr>
        <p:spPr/>
        <p:txBody>
          <a:bodyPr/>
          <a:lstStyle/>
          <a:p>
            <a:fld id="{6A76B06F-A4C4-4379-B8A7-E3C360C9FE2A}" type="slidenum">
              <a:rPr lang="en-US" smtClean="0"/>
              <a:pPr/>
              <a:t>53</a:t>
            </a:fld>
            <a:endParaRPr lang="en-US"/>
          </a:p>
        </p:txBody>
      </p:sp>
    </p:spTree>
    <p:extLst>
      <p:ext uri="{BB962C8B-B14F-4D97-AF65-F5344CB8AC3E}">
        <p14:creationId xmlns:p14="http://schemas.microsoft.com/office/powerpoint/2010/main" val="38366814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64966-50F9-0EF1-EC1C-4AA3C8BDC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88B50-9EBA-F9D7-FECD-061B15D8F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2F06C-BFCC-247F-6FB7-3AA7C65EF4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FEE7CE-6EC6-09C2-01FA-4D0F1A601A2D}"/>
              </a:ext>
            </a:extLst>
          </p:cNvPr>
          <p:cNvSpPr>
            <a:spLocks noGrp="1"/>
          </p:cNvSpPr>
          <p:nvPr>
            <p:ph type="sldNum" sz="quarter" idx="10"/>
          </p:nvPr>
        </p:nvSpPr>
        <p:spPr/>
        <p:txBody>
          <a:bodyPr/>
          <a:lstStyle/>
          <a:p>
            <a:fld id="{6A76B06F-A4C4-4379-B8A7-E3C360C9FE2A}" type="slidenum">
              <a:rPr lang="en-US" smtClean="0"/>
              <a:pPr/>
              <a:t>54</a:t>
            </a:fld>
            <a:endParaRPr lang="en-US"/>
          </a:p>
        </p:txBody>
      </p:sp>
    </p:spTree>
    <p:extLst>
      <p:ext uri="{BB962C8B-B14F-4D97-AF65-F5344CB8AC3E}">
        <p14:creationId xmlns:p14="http://schemas.microsoft.com/office/powerpoint/2010/main" val="23333834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55</a:t>
            </a:fld>
            <a:endParaRPr lang="en-US"/>
          </a:p>
        </p:txBody>
      </p:sp>
    </p:spTree>
    <p:extLst>
      <p:ext uri="{BB962C8B-B14F-4D97-AF65-F5344CB8AC3E}">
        <p14:creationId xmlns:p14="http://schemas.microsoft.com/office/powerpoint/2010/main" val="309203004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02B1A-32DE-E6C9-DA24-A803E7F09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E5E60-A85F-3532-10A2-78316E123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BE3868-7709-D5E5-D902-CD4FDCA5E3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272395-1E8D-6236-5600-3A4E0B450BED}"/>
              </a:ext>
            </a:extLst>
          </p:cNvPr>
          <p:cNvSpPr>
            <a:spLocks noGrp="1"/>
          </p:cNvSpPr>
          <p:nvPr>
            <p:ph type="sldNum" sz="quarter" idx="10"/>
          </p:nvPr>
        </p:nvSpPr>
        <p:spPr/>
        <p:txBody>
          <a:bodyPr/>
          <a:lstStyle/>
          <a:p>
            <a:fld id="{6A76B06F-A4C4-4379-B8A7-E3C360C9FE2A}" type="slidenum">
              <a:rPr lang="en-US" smtClean="0"/>
              <a:pPr/>
              <a:t>56</a:t>
            </a:fld>
            <a:endParaRPr lang="en-US"/>
          </a:p>
        </p:txBody>
      </p:sp>
    </p:spTree>
    <p:extLst>
      <p:ext uri="{BB962C8B-B14F-4D97-AF65-F5344CB8AC3E}">
        <p14:creationId xmlns:p14="http://schemas.microsoft.com/office/powerpoint/2010/main" val="39169474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D1328-E14D-1684-0F0E-BFB88B9D74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F4D64-6D9D-408F-6814-B7C548B35A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E72F0F-58EE-FBDD-50B1-B51C31B0DD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9E5AAB-3684-213F-6FCA-7697EC10CAA2}"/>
              </a:ext>
            </a:extLst>
          </p:cNvPr>
          <p:cNvSpPr>
            <a:spLocks noGrp="1"/>
          </p:cNvSpPr>
          <p:nvPr>
            <p:ph type="sldNum" sz="quarter" idx="10"/>
          </p:nvPr>
        </p:nvSpPr>
        <p:spPr/>
        <p:txBody>
          <a:bodyPr/>
          <a:lstStyle/>
          <a:p>
            <a:fld id="{6A76B06F-A4C4-4379-B8A7-E3C360C9FE2A}" type="slidenum">
              <a:rPr lang="en-US" smtClean="0"/>
              <a:pPr/>
              <a:t>57</a:t>
            </a:fld>
            <a:endParaRPr lang="en-US"/>
          </a:p>
        </p:txBody>
      </p:sp>
    </p:spTree>
    <p:extLst>
      <p:ext uri="{BB962C8B-B14F-4D97-AF65-F5344CB8AC3E}">
        <p14:creationId xmlns:p14="http://schemas.microsoft.com/office/powerpoint/2010/main" val="244150491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4F040-856C-AD86-D52B-8B4C222AC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B2B60-9271-E46A-C39F-A57B3A413F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0AE94-A980-CD56-2CEF-1C46AFF716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870608-9476-81AE-9934-FFE02F9CB925}"/>
              </a:ext>
            </a:extLst>
          </p:cNvPr>
          <p:cNvSpPr>
            <a:spLocks noGrp="1"/>
          </p:cNvSpPr>
          <p:nvPr>
            <p:ph type="sldNum" sz="quarter" idx="10"/>
          </p:nvPr>
        </p:nvSpPr>
        <p:spPr/>
        <p:txBody>
          <a:bodyPr/>
          <a:lstStyle/>
          <a:p>
            <a:fld id="{6A76B06F-A4C4-4379-B8A7-E3C360C9FE2A}" type="slidenum">
              <a:rPr lang="en-US" smtClean="0"/>
              <a:pPr/>
              <a:t>58</a:t>
            </a:fld>
            <a:endParaRPr lang="en-US"/>
          </a:p>
        </p:txBody>
      </p:sp>
    </p:spTree>
    <p:extLst>
      <p:ext uri="{BB962C8B-B14F-4D97-AF65-F5344CB8AC3E}">
        <p14:creationId xmlns:p14="http://schemas.microsoft.com/office/powerpoint/2010/main" val="41554984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B28E1-686A-95C5-FB88-84151A4D3F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9C975-1F00-B12D-C514-E3EF9C27AB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6B507F-BFAA-95F6-A276-F2F8F7419B7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57F1F1-51D7-63DC-3F68-4373BAC96BE1}"/>
              </a:ext>
            </a:extLst>
          </p:cNvPr>
          <p:cNvSpPr>
            <a:spLocks noGrp="1"/>
          </p:cNvSpPr>
          <p:nvPr>
            <p:ph type="sldNum" sz="quarter" idx="10"/>
          </p:nvPr>
        </p:nvSpPr>
        <p:spPr/>
        <p:txBody>
          <a:bodyPr/>
          <a:lstStyle/>
          <a:p>
            <a:fld id="{6A76B06F-A4C4-4379-B8A7-E3C360C9FE2A}" type="slidenum">
              <a:rPr lang="en-US" smtClean="0"/>
              <a:pPr/>
              <a:t>59</a:t>
            </a:fld>
            <a:endParaRPr lang="en-US"/>
          </a:p>
        </p:txBody>
      </p:sp>
    </p:spTree>
    <p:extLst>
      <p:ext uri="{BB962C8B-B14F-4D97-AF65-F5344CB8AC3E}">
        <p14:creationId xmlns:p14="http://schemas.microsoft.com/office/powerpoint/2010/main" val="16060172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D8937-6237-238E-4B9D-1C822B189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4F69F5-51D0-308A-2859-5591B13698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CA8DC-DD4E-2F2D-6882-EF575D8F3D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C65695-6671-0A38-0564-AA99EDAB8E44}"/>
              </a:ext>
            </a:extLst>
          </p:cNvPr>
          <p:cNvSpPr>
            <a:spLocks noGrp="1"/>
          </p:cNvSpPr>
          <p:nvPr>
            <p:ph type="sldNum" sz="quarter" idx="10"/>
          </p:nvPr>
        </p:nvSpPr>
        <p:spPr/>
        <p:txBody>
          <a:bodyPr/>
          <a:lstStyle/>
          <a:p>
            <a:fld id="{6A76B06F-A4C4-4379-B8A7-E3C360C9FE2A}" type="slidenum">
              <a:rPr lang="en-US" smtClean="0"/>
              <a:pPr/>
              <a:t>60</a:t>
            </a:fld>
            <a:endParaRPr lang="en-US"/>
          </a:p>
        </p:txBody>
      </p:sp>
    </p:spTree>
    <p:extLst>
      <p:ext uri="{BB962C8B-B14F-4D97-AF65-F5344CB8AC3E}">
        <p14:creationId xmlns:p14="http://schemas.microsoft.com/office/powerpoint/2010/main" val="18096551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C4918-2946-37CD-8611-972441AD1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E8B67F-06CA-B5F6-5B37-89B8143AE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8C974-FBD1-8C0F-965D-73FB3495E6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6109CD-5D44-9236-04B6-DCF8A6B51450}"/>
              </a:ext>
            </a:extLst>
          </p:cNvPr>
          <p:cNvSpPr>
            <a:spLocks noGrp="1"/>
          </p:cNvSpPr>
          <p:nvPr>
            <p:ph type="sldNum" sz="quarter" idx="10"/>
          </p:nvPr>
        </p:nvSpPr>
        <p:spPr/>
        <p:txBody>
          <a:bodyPr/>
          <a:lstStyle/>
          <a:p>
            <a:fld id="{6A76B06F-A4C4-4379-B8A7-E3C360C9FE2A}" type="slidenum">
              <a:rPr lang="en-US" smtClean="0"/>
              <a:pPr/>
              <a:t>61</a:t>
            </a:fld>
            <a:endParaRPr lang="en-US"/>
          </a:p>
        </p:txBody>
      </p:sp>
    </p:spTree>
    <p:extLst>
      <p:ext uri="{BB962C8B-B14F-4D97-AF65-F5344CB8AC3E}">
        <p14:creationId xmlns:p14="http://schemas.microsoft.com/office/powerpoint/2010/main" val="124553041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8AA05-C446-12F2-DE6B-457EE864C3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20B62C-8372-8F6D-5664-C9308F791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11B0F-19BC-E0C2-A240-112B3B65FF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D7A934-7C56-5401-1CF4-A30F087E17E4}"/>
              </a:ext>
            </a:extLst>
          </p:cNvPr>
          <p:cNvSpPr>
            <a:spLocks noGrp="1"/>
          </p:cNvSpPr>
          <p:nvPr>
            <p:ph type="sldNum" sz="quarter" idx="10"/>
          </p:nvPr>
        </p:nvSpPr>
        <p:spPr/>
        <p:txBody>
          <a:bodyPr/>
          <a:lstStyle/>
          <a:p>
            <a:fld id="{6A76B06F-A4C4-4379-B8A7-E3C360C9FE2A}" type="slidenum">
              <a:rPr lang="en-US" smtClean="0"/>
              <a:pPr/>
              <a:t>62</a:t>
            </a:fld>
            <a:endParaRPr lang="en-US"/>
          </a:p>
        </p:txBody>
      </p:sp>
    </p:spTree>
    <p:extLst>
      <p:ext uri="{BB962C8B-B14F-4D97-AF65-F5344CB8AC3E}">
        <p14:creationId xmlns:p14="http://schemas.microsoft.com/office/powerpoint/2010/main" val="8491671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38399-18E4-3171-8153-FF0BECCF30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AEA14-E3B2-AA2E-8EF5-2754C7D8F4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F8BCA9-3CD5-CBDD-82ED-A249E467A4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C15473-CD5D-BB4E-87AA-A56BA3C09988}"/>
              </a:ext>
            </a:extLst>
          </p:cNvPr>
          <p:cNvSpPr>
            <a:spLocks noGrp="1"/>
          </p:cNvSpPr>
          <p:nvPr>
            <p:ph type="sldNum" sz="quarter" idx="10"/>
          </p:nvPr>
        </p:nvSpPr>
        <p:spPr/>
        <p:txBody>
          <a:bodyPr/>
          <a:lstStyle/>
          <a:p>
            <a:fld id="{6A76B06F-A4C4-4379-B8A7-E3C360C9FE2A}" type="slidenum">
              <a:rPr lang="en-US" smtClean="0"/>
              <a:pPr/>
              <a:t>63</a:t>
            </a:fld>
            <a:endParaRPr lang="en-US"/>
          </a:p>
        </p:txBody>
      </p:sp>
    </p:spTree>
    <p:extLst>
      <p:ext uri="{BB962C8B-B14F-4D97-AF65-F5344CB8AC3E}">
        <p14:creationId xmlns:p14="http://schemas.microsoft.com/office/powerpoint/2010/main" val="19857194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70</a:t>
            </a:fld>
            <a:endParaRPr lang="en-US"/>
          </a:p>
        </p:txBody>
      </p:sp>
    </p:spTree>
    <p:extLst>
      <p:ext uri="{BB962C8B-B14F-4D97-AF65-F5344CB8AC3E}">
        <p14:creationId xmlns:p14="http://schemas.microsoft.com/office/powerpoint/2010/main" val="24851641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71</a:t>
            </a:fld>
            <a:endParaRPr lang="en-US"/>
          </a:p>
        </p:txBody>
      </p:sp>
    </p:spTree>
    <p:extLst>
      <p:ext uri="{BB962C8B-B14F-4D97-AF65-F5344CB8AC3E}">
        <p14:creationId xmlns:p14="http://schemas.microsoft.com/office/powerpoint/2010/main" val="214998524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72</a:t>
            </a:fld>
            <a:endParaRPr lang="en-US"/>
          </a:p>
        </p:txBody>
      </p:sp>
    </p:spTree>
    <p:extLst>
      <p:ext uri="{BB962C8B-B14F-4D97-AF65-F5344CB8AC3E}">
        <p14:creationId xmlns:p14="http://schemas.microsoft.com/office/powerpoint/2010/main" val="137339855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759B9-68B8-383B-75B0-BC49E12C10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85759-0283-B550-6297-5F10C6F269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EB2E20-E202-4852-BFB6-8C9E9E7FB4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1A10C7-D79C-A515-A6FF-6375FA0DD881}"/>
              </a:ext>
            </a:extLst>
          </p:cNvPr>
          <p:cNvSpPr>
            <a:spLocks noGrp="1"/>
          </p:cNvSpPr>
          <p:nvPr>
            <p:ph type="sldNum" sz="quarter" idx="10"/>
          </p:nvPr>
        </p:nvSpPr>
        <p:spPr/>
        <p:txBody>
          <a:bodyPr/>
          <a:lstStyle/>
          <a:p>
            <a:fld id="{6A76B06F-A4C4-4379-B8A7-E3C360C9FE2A}" type="slidenum">
              <a:rPr lang="en-US" smtClean="0"/>
              <a:pPr/>
              <a:t>73</a:t>
            </a:fld>
            <a:endParaRPr lang="en-US"/>
          </a:p>
        </p:txBody>
      </p:sp>
    </p:spTree>
    <p:extLst>
      <p:ext uri="{BB962C8B-B14F-4D97-AF65-F5344CB8AC3E}">
        <p14:creationId xmlns:p14="http://schemas.microsoft.com/office/powerpoint/2010/main" val="91718075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74</a:t>
            </a:fld>
            <a:endParaRPr lang="en-US"/>
          </a:p>
        </p:txBody>
      </p:sp>
    </p:spTree>
    <p:extLst>
      <p:ext uri="{BB962C8B-B14F-4D97-AF65-F5344CB8AC3E}">
        <p14:creationId xmlns:p14="http://schemas.microsoft.com/office/powerpoint/2010/main" val="54073870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75</a:t>
            </a:fld>
            <a:endParaRPr lang="en-US"/>
          </a:p>
        </p:txBody>
      </p:sp>
    </p:spTree>
    <p:extLst>
      <p:ext uri="{BB962C8B-B14F-4D97-AF65-F5344CB8AC3E}">
        <p14:creationId xmlns:p14="http://schemas.microsoft.com/office/powerpoint/2010/main" val="28446820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76</a:t>
            </a:fld>
            <a:endParaRPr lang="en-US"/>
          </a:p>
        </p:txBody>
      </p:sp>
    </p:spTree>
    <p:extLst>
      <p:ext uri="{BB962C8B-B14F-4D97-AF65-F5344CB8AC3E}">
        <p14:creationId xmlns:p14="http://schemas.microsoft.com/office/powerpoint/2010/main" val="142069273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77</a:t>
            </a:fld>
            <a:endParaRPr lang="en-US"/>
          </a:p>
        </p:txBody>
      </p:sp>
    </p:spTree>
    <p:extLst>
      <p:ext uri="{BB962C8B-B14F-4D97-AF65-F5344CB8AC3E}">
        <p14:creationId xmlns:p14="http://schemas.microsoft.com/office/powerpoint/2010/main" val="20083394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3CD5A-382E-3132-2D58-E8FD360F02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AACA22-97F7-9890-3134-B6E248417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5B8A4-95C7-3835-A62E-E69CA9B426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C0FD78-7B3C-D758-872F-87734DC3EEAA}"/>
              </a:ext>
            </a:extLst>
          </p:cNvPr>
          <p:cNvSpPr>
            <a:spLocks noGrp="1"/>
          </p:cNvSpPr>
          <p:nvPr>
            <p:ph type="sldNum" sz="quarter" idx="10"/>
          </p:nvPr>
        </p:nvSpPr>
        <p:spPr/>
        <p:txBody>
          <a:bodyPr/>
          <a:lstStyle/>
          <a:p>
            <a:fld id="{6A76B06F-A4C4-4379-B8A7-E3C360C9FE2A}" type="slidenum">
              <a:rPr lang="en-US" smtClean="0"/>
              <a:pPr/>
              <a:t>78</a:t>
            </a:fld>
            <a:endParaRPr lang="en-US"/>
          </a:p>
        </p:txBody>
      </p:sp>
    </p:spTree>
    <p:extLst>
      <p:ext uri="{BB962C8B-B14F-4D97-AF65-F5344CB8AC3E}">
        <p14:creationId xmlns:p14="http://schemas.microsoft.com/office/powerpoint/2010/main" val="12412294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79</a:t>
            </a:fld>
            <a:endParaRPr lang="en-US"/>
          </a:p>
        </p:txBody>
      </p:sp>
    </p:spTree>
    <p:extLst>
      <p:ext uri="{BB962C8B-B14F-4D97-AF65-F5344CB8AC3E}">
        <p14:creationId xmlns:p14="http://schemas.microsoft.com/office/powerpoint/2010/main" val="31561372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5C0DB-E090-6520-19F5-83DFE2868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A03CA-5E40-97CB-BB5C-05ACDDEEF4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54F68-616C-CDD4-6BDE-23FF2BBDFBE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D1A074-2900-B84D-5CC4-B50EB6A59780}"/>
              </a:ext>
            </a:extLst>
          </p:cNvPr>
          <p:cNvSpPr>
            <a:spLocks noGrp="1"/>
          </p:cNvSpPr>
          <p:nvPr>
            <p:ph type="sldNum" sz="quarter" idx="10"/>
          </p:nvPr>
        </p:nvSpPr>
        <p:spPr/>
        <p:txBody>
          <a:bodyPr/>
          <a:lstStyle/>
          <a:p>
            <a:fld id="{6A76B06F-A4C4-4379-B8A7-E3C360C9FE2A}" type="slidenum">
              <a:rPr lang="en-US" smtClean="0"/>
              <a:pPr/>
              <a:t>80</a:t>
            </a:fld>
            <a:endParaRPr lang="en-US"/>
          </a:p>
        </p:txBody>
      </p:sp>
    </p:spTree>
    <p:extLst>
      <p:ext uri="{BB962C8B-B14F-4D97-AF65-F5344CB8AC3E}">
        <p14:creationId xmlns:p14="http://schemas.microsoft.com/office/powerpoint/2010/main" val="16637987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05FC5-D447-304D-03F9-876BA3355B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84087-2217-EB80-12D6-10963DD57B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6D0A1E-6289-1973-BF1C-B53629DD4C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BC74241-4955-C609-8CB5-6DD08C8AEEF0}"/>
              </a:ext>
            </a:extLst>
          </p:cNvPr>
          <p:cNvSpPr>
            <a:spLocks noGrp="1"/>
          </p:cNvSpPr>
          <p:nvPr>
            <p:ph type="sldNum" sz="quarter" idx="10"/>
          </p:nvPr>
        </p:nvSpPr>
        <p:spPr/>
        <p:txBody>
          <a:bodyPr/>
          <a:lstStyle/>
          <a:p>
            <a:fld id="{6A76B06F-A4C4-4379-B8A7-E3C360C9FE2A}" type="slidenum">
              <a:rPr lang="en-US" smtClean="0"/>
              <a:pPr/>
              <a:t>81</a:t>
            </a:fld>
            <a:endParaRPr lang="en-US"/>
          </a:p>
        </p:txBody>
      </p:sp>
    </p:spTree>
    <p:extLst>
      <p:ext uri="{BB962C8B-B14F-4D97-AF65-F5344CB8AC3E}">
        <p14:creationId xmlns:p14="http://schemas.microsoft.com/office/powerpoint/2010/main" val="38700371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82</a:t>
            </a:fld>
            <a:endParaRPr lang="en-US"/>
          </a:p>
        </p:txBody>
      </p:sp>
    </p:spTree>
    <p:extLst>
      <p:ext uri="{BB962C8B-B14F-4D97-AF65-F5344CB8AC3E}">
        <p14:creationId xmlns:p14="http://schemas.microsoft.com/office/powerpoint/2010/main" val="12378774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83</a:t>
            </a:fld>
            <a:endParaRPr lang="en-US"/>
          </a:p>
        </p:txBody>
      </p:sp>
    </p:spTree>
    <p:extLst>
      <p:ext uri="{BB962C8B-B14F-4D97-AF65-F5344CB8AC3E}">
        <p14:creationId xmlns:p14="http://schemas.microsoft.com/office/powerpoint/2010/main" val="329149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84</a:t>
            </a:fld>
            <a:endParaRPr lang="en-US"/>
          </a:p>
        </p:txBody>
      </p:sp>
    </p:spTree>
    <p:extLst>
      <p:ext uri="{BB962C8B-B14F-4D97-AF65-F5344CB8AC3E}">
        <p14:creationId xmlns:p14="http://schemas.microsoft.com/office/powerpoint/2010/main" val="210209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85</a:t>
            </a:fld>
            <a:endParaRPr lang="en-US"/>
          </a:p>
        </p:txBody>
      </p:sp>
    </p:spTree>
    <p:extLst>
      <p:ext uri="{BB962C8B-B14F-4D97-AF65-F5344CB8AC3E}">
        <p14:creationId xmlns:p14="http://schemas.microsoft.com/office/powerpoint/2010/main" val="370060874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86</a:t>
            </a:fld>
            <a:endParaRPr lang="en-US"/>
          </a:p>
        </p:txBody>
      </p:sp>
    </p:spTree>
    <p:extLst>
      <p:ext uri="{BB962C8B-B14F-4D97-AF65-F5344CB8AC3E}">
        <p14:creationId xmlns:p14="http://schemas.microsoft.com/office/powerpoint/2010/main" val="219915013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87</a:t>
            </a:fld>
            <a:endParaRPr lang="en-US"/>
          </a:p>
        </p:txBody>
      </p:sp>
    </p:spTree>
    <p:extLst>
      <p:ext uri="{BB962C8B-B14F-4D97-AF65-F5344CB8AC3E}">
        <p14:creationId xmlns:p14="http://schemas.microsoft.com/office/powerpoint/2010/main" val="204443020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88</a:t>
            </a:fld>
            <a:endParaRPr lang="en-US"/>
          </a:p>
        </p:txBody>
      </p:sp>
    </p:spTree>
    <p:extLst>
      <p:ext uri="{BB962C8B-B14F-4D97-AF65-F5344CB8AC3E}">
        <p14:creationId xmlns:p14="http://schemas.microsoft.com/office/powerpoint/2010/main" val="236882758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89</a:t>
            </a:fld>
            <a:endParaRPr lang="en-US"/>
          </a:p>
        </p:txBody>
      </p:sp>
    </p:spTree>
    <p:extLst>
      <p:ext uri="{BB962C8B-B14F-4D97-AF65-F5344CB8AC3E}">
        <p14:creationId xmlns:p14="http://schemas.microsoft.com/office/powerpoint/2010/main" val="100116068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90</a:t>
            </a:fld>
            <a:endParaRPr lang="en-US"/>
          </a:p>
        </p:txBody>
      </p:sp>
    </p:spTree>
    <p:extLst>
      <p:ext uri="{BB962C8B-B14F-4D97-AF65-F5344CB8AC3E}">
        <p14:creationId xmlns:p14="http://schemas.microsoft.com/office/powerpoint/2010/main" val="128037559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91</a:t>
            </a:fld>
            <a:endParaRPr lang="en-US"/>
          </a:p>
        </p:txBody>
      </p:sp>
    </p:spTree>
    <p:extLst>
      <p:ext uri="{BB962C8B-B14F-4D97-AF65-F5344CB8AC3E}">
        <p14:creationId xmlns:p14="http://schemas.microsoft.com/office/powerpoint/2010/main" val="18706363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92</a:t>
            </a:fld>
            <a:endParaRPr lang="en-US"/>
          </a:p>
        </p:txBody>
      </p:sp>
    </p:spTree>
    <p:extLst>
      <p:ext uri="{BB962C8B-B14F-4D97-AF65-F5344CB8AC3E}">
        <p14:creationId xmlns:p14="http://schemas.microsoft.com/office/powerpoint/2010/main" val="35702419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93</a:t>
            </a:fld>
            <a:endParaRPr lang="en-US"/>
          </a:p>
        </p:txBody>
      </p:sp>
    </p:spTree>
    <p:extLst>
      <p:ext uri="{BB962C8B-B14F-4D97-AF65-F5344CB8AC3E}">
        <p14:creationId xmlns:p14="http://schemas.microsoft.com/office/powerpoint/2010/main" val="120340474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94</a:t>
            </a:fld>
            <a:endParaRPr lang="en-US"/>
          </a:p>
        </p:txBody>
      </p:sp>
    </p:spTree>
    <p:extLst>
      <p:ext uri="{BB962C8B-B14F-4D97-AF65-F5344CB8AC3E}">
        <p14:creationId xmlns:p14="http://schemas.microsoft.com/office/powerpoint/2010/main" val="318173179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95</a:t>
            </a:fld>
            <a:endParaRPr lang="en-US"/>
          </a:p>
        </p:txBody>
      </p:sp>
    </p:spTree>
    <p:extLst>
      <p:ext uri="{BB962C8B-B14F-4D97-AF65-F5344CB8AC3E}">
        <p14:creationId xmlns:p14="http://schemas.microsoft.com/office/powerpoint/2010/main" val="51648051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96</a:t>
            </a:fld>
            <a:endParaRPr lang="en-US"/>
          </a:p>
        </p:txBody>
      </p:sp>
    </p:spTree>
    <p:extLst>
      <p:ext uri="{BB962C8B-B14F-4D97-AF65-F5344CB8AC3E}">
        <p14:creationId xmlns:p14="http://schemas.microsoft.com/office/powerpoint/2010/main" val="192382858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97</a:t>
            </a:fld>
            <a:endParaRPr lang="en-US"/>
          </a:p>
        </p:txBody>
      </p:sp>
    </p:spTree>
    <p:extLst>
      <p:ext uri="{BB962C8B-B14F-4D97-AF65-F5344CB8AC3E}">
        <p14:creationId xmlns:p14="http://schemas.microsoft.com/office/powerpoint/2010/main" val="60634431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98</a:t>
            </a:fld>
            <a:endParaRPr lang="en-US"/>
          </a:p>
        </p:txBody>
      </p:sp>
    </p:spTree>
    <p:extLst>
      <p:ext uri="{BB962C8B-B14F-4D97-AF65-F5344CB8AC3E}">
        <p14:creationId xmlns:p14="http://schemas.microsoft.com/office/powerpoint/2010/main" val="63651003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99</a:t>
            </a:fld>
            <a:endParaRPr lang="en-US"/>
          </a:p>
        </p:txBody>
      </p:sp>
    </p:spTree>
    <p:extLst>
      <p:ext uri="{BB962C8B-B14F-4D97-AF65-F5344CB8AC3E}">
        <p14:creationId xmlns:p14="http://schemas.microsoft.com/office/powerpoint/2010/main" val="36326682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100</a:t>
            </a:fld>
            <a:endParaRPr lang="en-US"/>
          </a:p>
        </p:txBody>
      </p:sp>
    </p:spTree>
    <p:extLst>
      <p:ext uri="{BB962C8B-B14F-4D97-AF65-F5344CB8AC3E}">
        <p14:creationId xmlns:p14="http://schemas.microsoft.com/office/powerpoint/2010/main" val="18528080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101</a:t>
            </a:fld>
            <a:endParaRPr lang="en-US"/>
          </a:p>
        </p:txBody>
      </p:sp>
    </p:spTree>
    <p:extLst>
      <p:ext uri="{BB962C8B-B14F-4D97-AF65-F5344CB8AC3E}">
        <p14:creationId xmlns:p14="http://schemas.microsoft.com/office/powerpoint/2010/main" val="402900347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76B06F-A4C4-4379-B8A7-E3C360C9FE2A}" type="slidenum">
              <a:rPr lang="en-US" smtClean="0"/>
              <a:pPr/>
              <a:t>102</a:t>
            </a:fld>
            <a:endParaRPr lang="en-US"/>
          </a:p>
        </p:txBody>
      </p:sp>
    </p:spTree>
    <p:extLst>
      <p:ext uri="{BB962C8B-B14F-4D97-AF65-F5344CB8AC3E}">
        <p14:creationId xmlns:p14="http://schemas.microsoft.com/office/powerpoint/2010/main" val="305187633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A76B06F-A4C4-4379-B8A7-E3C360C9FE2A}" type="slidenum">
              <a:rPr lang="en-US" smtClean="0"/>
              <a:pPr/>
              <a:t>103</a:t>
            </a:fld>
            <a:endParaRPr lang="en-US"/>
          </a:p>
        </p:txBody>
      </p:sp>
    </p:spTree>
    <p:extLst>
      <p:ext uri="{BB962C8B-B14F-4D97-AF65-F5344CB8AC3E}">
        <p14:creationId xmlns:p14="http://schemas.microsoft.com/office/powerpoint/2010/main" val="1011335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0" indent="0">
              <a:lnSpc>
                <a:spcPct val="100000"/>
              </a:lnSpc>
              <a:spcBef>
                <a:spcPts val="800"/>
              </a:spcBef>
              <a:buNone/>
              <a:defRPr sz="2400"/>
            </a:lvl1pPr>
            <a:lvl2pPr marL="457200" indent="0">
              <a:lnSpc>
                <a:spcPct val="100000"/>
              </a:lnSpc>
              <a:spcBef>
                <a:spcPts val="800"/>
              </a:spcBef>
              <a:buNone/>
              <a:defRPr sz="2000"/>
            </a:lvl2pPr>
            <a:lvl3pPr marL="914400" indent="0">
              <a:lnSpc>
                <a:spcPct val="100000"/>
              </a:lnSpc>
              <a:spcBef>
                <a:spcPts val="800"/>
              </a:spcBef>
              <a:buNone/>
              <a:defRPr sz="2000"/>
            </a:lvl3pPr>
            <a:lvl4pPr marL="1371600" indent="0">
              <a:lnSpc>
                <a:spcPct val="100000"/>
              </a:lnSpc>
              <a:spcBef>
                <a:spcPts val="800"/>
              </a:spcBef>
              <a:buNone/>
              <a:defRPr sz="2000"/>
            </a:lvl4pPr>
            <a:lvl5pPr marL="1828800" indent="0">
              <a:lnSpc>
                <a:spcPct val="100000"/>
              </a:lnSpc>
              <a:spcBef>
                <a:spcPts val="800"/>
              </a:spcBef>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FFDF3A-ACB3-4924-8376-66E58D08E49B}"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D59B09-23C8-46BA-B508-CE17BADF421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FDF3A-ACB3-4924-8376-66E58D08E49B}" type="datetimeFigureOut">
              <a:rPr lang="en-US" smtClean="0"/>
              <a:pPr/>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59B09-23C8-46BA-B508-CE17BADF421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110"/>
        </a:lnSpc>
        <a:spcBef>
          <a:spcPct val="20000"/>
        </a:spcBef>
        <a:buFont typeface="Arial" pitchFamily="34" charset="0"/>
        <a:buNone/>
        <a:defRPr sz="2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eecs.umich.edu/~nha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nham@umich.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groups.google.com/forum/?hl=en#!original/rec.humor/uRVacQrozNs/Qrmmizp8bUUJ"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groups.google.com/forum/?hl=en#!original/rec.humor/uRVacQrozNs/Qrmmizp8bUUJ"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groups.google.com/forum/?hl=en#!original/rec.humor/uRVacQrozNs/Qrmmizp8bUUJ"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hyperlink" Target="https://web.archive.org/web/19970601025518/http:/www.hamiltonlabs.com:80/"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historyofinformation.com/detail.php?id=3045"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historyofinformation.com/detail.php?id=3045"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thekingsbible.com/Search/SearchResults"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hyperlink" Target="https://upload.wikimedia.org/wikipedia/commons/thumb/f/fb/PageRanks-Example.svg/1270px-PageRanks-Example.svg.png" TargetMode="Externa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0"/>
            <a:ext cx="8229600" cy="1905000"/>
          </a:xfrm>
        </p:spPr>
        <p:txBody>
          <a:bodyPr>
            <a:normAutofit fontScale="90000"/>
          </a:bodyPr>
          <a:lstStyle/>
          <a:p>
            <a:r>
              <a:rPr lang="en-US" sz="4000" dirty="0"/>
              <a:t>EECS 498 System Design of a Search Engine</a:t>
            </a:r>
            <a:br>
              <a:rPr lang="en-US" sz="3600" dirty="0"/>
            </a:br>
            <a:r>
              <a:rPr lang="en-US" sz="3100" dirty="0"/>
              <a:t>Winter 2026</a:t>
            </a:r>
            <a:br>
              <a:rPr lang="en-US" dirty="0"/>
            </a:br>
            <a:r>
              <a:rPr lang="en-US" sz="3100" dirty="0"/>
              <a:t>Lecture 2:  Search engine basics</a:t>
            </a:r>
          </a:p>
        </p:txBody>
      </p:sp>
      <p:sp>
        <p:nvSpPr>
          <p:cNvPr id="6" name="Content Placeholder 2"/>
          <p:cNvSpPr txBox="1">
            <a:spLocks/>
          </p:cNvSpPr>
          <p:nvPr/>
        </p:nvSpPr>
        <p:spPr>
          <a:xfrm>
            <a:off x="1321724" y="3962400"/>
            <a:ext cx="6679276" cy="1143000"/>
          </a:xfrm>
          <a:prstGeom prst="rect">
            <a:avLst/>
          </a:prstGeom>
        </p:spPr>
        <p:txBody>
          <a:bodyPr vert="horz" lIns="91440" tIns="45720" rIns="91440" bIns="45720" rtlCol="0">
            <a:normAutofit/>
          </a:bodyPr>
          <a:lstStyle/>
          <a:p>
            <a:pPr marR="0" lvl="0" algn="ctr" defTabSz="914400" rtl="0" eaLnBrk="1" fontAlgn="auto" latinLnBrk="0" hangingPunct="1">
              <a:lnSpc>
                <a:spcPct val="100000"/>
              </a:lnSpc>
              <a:spcBef>
                <a:spcPts val="800"/>
              </a:spcBef>
              <a:spcAft>
                <a:spcPts val="0"/>
              </a:spcAft>
              <a:buClrTx/>
              <a:buSzTx/>
              <a:buFont typeface="Arial" pitchFamily="34" charset="0"/>
              <a:buNone/>
              <a:tabLst/>
              <a:defRPr/>
            </a:pPr>
            <a: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t>Nicole Hamilton</a:t>
            </a:r>
            <a:br>
              <a:rPr kumimoji="0" lang="en-US" sz="2200"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hlinkClick r:id="rId3"/>
              </a:rPr>
              <a:t>https://web.eecs.umich.edu/~nham/</a:t>
            </a:r>
            <a:br>
              <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rPr>
            </a:br>
            <a:r>
              <a:rPr lang="en-US" dirty="0">
                <a:solidFill>
                  <a:schemeClr val="tx1">
                    <a:lumMod val="75000"/>
                    <a:lumOff val="25000"/>
                  </a:schemeClr>
                </a:solidFill>
                <a:latin typeface="Verdana" pitchFamily="34" charset="0"/>
                <a:ea typeface="Verdana" pitchFamily="34" charset="0"/>
                <a:cs typeface="Verdana" pitchFamily="34" charset="0"/>
                <a:hlinkClick r:id="rId4"/>
              </a:rPr>
              <a:t>nham@umich.edu</a:t>
            </a:r>
            <a:endParaRPr kumimoji="0" lang="en-US" b="0" i="0" u="none" strike="noStrike" kern="1200" cap="none" spc="0" normalizeH="0" baseline="0" noProof="0" dirty="0">
              <a:ln>
                <a:noFill/>
              </a:ln>
              <a:solidFill>
                <a:schemeClr val="tx1">
                  <a:lumMod val="75000"/>
                  <a:lumOff val="25000"/>
                </a:schemeClr>
              </a:solidFill>
              <a:effectLst/>
              <a:uLnTx/>
              <a:uFillTx/>
              <a:latin typeface="Verdana" pitchFamily="34" charset="0"/>
              <a:ea typeface="Verdana" pitchFamily="34" charset="0"/>
              <a:cs typeface="Verdana" pitchFamily="34" charset="0"/>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a:p>
            <a:pPr marL="514350" marR="0" lvl="0" indent="-51435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Slide Number Placeholder 2">
            <a:extLst>
              <a:ext uri="{FF2B5EF4-FFF2-40B4-BE49-F238E27FC236}">
                <a16:creationId xmlns:a16="http://schemas.microsoft.com/office/drawing/2014/main" id="{5D4A88D4-E583-4E05-A637-56F441D7AECA}"/>
              </a:ext>
            </a:extLst>
          </p:cNvPr>
          <p:cNvSpPr>
            <a:spLocks noGrp="1"/>
          </p:cNvSpPr>
          <p:nvPr>
            <p:ph type="sldNum" sz="quarter" idx="12"/>
          </p:nvPr>
        </p:nvSpPr>
        <p:spPr/>
        <p:txBody>
          <a:bodyPr/>
          <a:lstStyle/>
          <a:p>
            <a:fld id="{F8D59B09-23C8-46BA-B508-CE17BADF421E}"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lstStyle/>
          <a:p>
            <a:pPr marL="514350" indent="-514350">
              <a:buFont typeface="+mj-lt"/>
              <a:buAutoNum type="arabicPeriod"/>
            </a:pPr>
            <a:r>
              <a:rPr lang="en-US" dirty="0"/>
              <a:t>Course details</a:t>
            </a:r>
          </a:p>
          <a:p>
            <a:pPr marL="514350" indent="-514350">
              <a:buFont typeface="+mj-lt"/>
              <a:buAutoNum type="arabicPeriod"/>
            </a:pPr>
            <a:r>
              <a:rPr lang="en-US" dirty="0"/>
              <a:t>MostPositiveSubsequence</a:t>
            </a:r>
          </a:p>
          <a:p>
            <a:pPr marL="514350" indent="-514350">
              <a:buFont typeface="+mj-lt"/>
              <a:buAutoNum type="arabicPeriod"/>
            </a:pPr>
            <a:r>
              <a:rPr lang="en-US" dirty="0"/>
              <a:t>History of the web</a:t>
            </a:r>
          </a:p>
          <a:p>
            <a:pPr marL="514350" indent="-514350">
              <a:buFont typeface="+mj-lt"/>
              <a:buAutoNum type="arabicPeriod"/>
            </a:pPr>
            <a:r>
              <a:rPr lang="en-US" dirty="0"/>
              <a:t>Search basics</a:t>
            </a:r>
          </a:p>
          <a:p>
            <a:pPr marL="514350" indent="-514350">
              <a:buFont typeface="+mj-lt"/>
              <a:buAutoNum type="arabicPeriod"/>
            </a:pPr>
            <a:r>
              <a:rPr lang="en-US" dirty="0"/>
              <a:t>Your project</a:t>
            </a:r>
          </a:p>
          <a:p>
            <a:endParaRPr lang="en-US" dirty="0"/>
          </a:p>
        </p:txBody>
      </p:sp>
    </p:spTree>
    <p:extLst>
      <p:ext uri="{BB962C8B-B14F-4D97-AF65-F5344CB8AC3E}">
        <p14:creationId xmlns:p14="http://schemas.microsoft.com/office/powerpoint/2010/main" val="806285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lstStyle/>
          <a:p>
            <a:pPr marL="514350" indent="-514350">
              <a:buFont typeface="+mj-lt"/>
              <a:buAutoNum type="arabicPeriod"/>
            </a:pPr>
            <a:r>
              <a:rPr lang="en-US" dirty="0">
                <a:solidFill>
                  <a:srgbClr val="C00000"/>
                </a:solidFill>
              </a:rPr>
              <a:t>Course details</a:t>
            </a:r>
          </a:p>
          <a:p>
            <a:pPr marL="514350" indent="-514350">
              <a:buFont typeface="+mj-lt"/>
              <a:buAutoNum type="arabicPeriod"/>
            </a:pPr>
            <a:r>
              <a:rPr lang="en-US" dirty="0"/>
              <a:t>MostPositiveSubsequence</a:t>
            </a:r>
          </a:p>
          <a:p>
            <a:pPr marL="514350" indent="-514350">
              <a:buFont typeface="+mj-lt"/>
              <a:buAutoNum type="arabicPeriod"/>
            </a:pPr>
            <a:r>
              <a:rPr lang="en-US" dirty="0"/>
              <a:t>History of the web</a:t>
            </a:r>
          </a:p>
          <a:p>
            <a:pPr marL="514350" indent="-514350">
              <a:buFont typeface="+mj-lt"/>
              <a:buAutoNum type="arabicPeriod"/>
            </a:pPr>
            <a:r>
              <a:rPr lang="en-US" dirty="0"/>
              <a:t>Search basics</a:t>
            </a:r>
          </a:p>
          <a:p>
            <a:pPr marL="514350" indent="-514350">
              <a:buFont typeface="+mj-lt"/>
              <a:buAutoNum type="arabicPeriod"/>
            </a:pPr>
            <a:r>
              <a:rPr lang="en-US" dirty="0"/>
              <a:t>Your project</a:t>
            </a:r>
          </a:p>
          <a:p>
            <a:endParaRPr lang="en-US" dirty="0"/>
          </a:p>
        </p:txBody>
      </p:sp>
    </p:spTree>
    <p:extLst>
      <p:ext uri="{BB962C8B-B14F-4D97-AF65-F5344CB8AC3E}">
        <p14:creationId xmlns:p14="http://schemas.microsoft.com/office/powerpoint/2010/main" val="1923499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5DEA6-D4FB-4994-8754-1DA72F181C66}"/>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AC8D34CB-687C-4A2E-B4F2-53A7FA387319}"/>
              </a:ext>
            </a:extLst>
          </p:cNvPr>
          <p:cNvSpPr>
            <a:spLocks noGrp="1"/>
          </p:cNvSpPr>
          <p:nvPr>
            <p:ph idx="1"/>
          </p:nvPr>
        </p:nvSpPr>
        <p:spPr/>
        <p:txBody>
          <a:bodyPr>
            <a:normAutofit/>
          </a:bodyPr>
          <a:lstStyle/>
          <a:p>
            <a:pPr marL="514350" indent="-514350">
              <a:spcBef>
                <a:spcPts val="2000"/>
              </a:spcBef>
              <a:buFont typeface="+mj-lt"/>
              <a:buAutoNum type="arabicPeriod"/>
            </a:pPr>
            <a:r>
              <a:rPr lang="en-US" dirty="0"/>
              <a:t>I’ve typed your ideas from Friday lab into the slides and posted a PDF to Canvas.</a:t>
            </a:r>
          </a:p>
          <a:p>
            <a:pPr marL="514350" indent="-514350">
              <a:spcBef>
                <a:spcPts val="2000"/>
              </a:spcBef>
              <a:buFont typeface="+mj-lt"/>
              <a:buAutoNum type="arabicPeriod"/>
            </a:pPr>
            <a:r>
              <a:rPr lang="en-US" dirty="0"/>
              <a:t>We will be doing a survey to pick a mascot for a tee shirt.</a:t>
            </a:r>
          </a:p>
          <a:p>
            <a:pPr marL="514350" indent="-514350">
              <a:spcBef>
                <a:spcPts val="2000"/>
              </a:spcBef>
              <a:buFont typeface="+mj-lt"/>
              <a:buAutoNum type="arabicPeriod"/>
            </a:pPr>
            <a:r>
              <a:rPr lang="en-US" dirty="0"/>
              <a:t>Your next homework will ask you to create a Gantt chart for a plan to apply to graduate school, due Sunday.</a:t>
            </a:r>
          </a:p>
          <a:p>
            <a:pPr marL="514350" indent="-514350">
              <a:buFont typeface="+mj-lt"/>
              <a:buAutoNum type="arabicPeriod" startAt="4"/>
            </a:pPr>
            <a:r>
              <a:rPr lang="en-US" dirty="0"/>
              <a:t>I’m hoping everyone can find a team this week.  (More speed dating today if we have time.)</a:t>
            </a:r>
          </a:p>
          <a:p>
            <a:pPr marL="514350" indent="-514350">
              <a:buFont typeface="+mj-lt"/>
              <a:buAutoNum type="arabicPeriod" startAt="4"/>
            </a:pPr>
            <a:r>
              <a:rPr lang="en-US" dirty="0"/>
              <a:t>Questions?</a:t>
            </a:r>
          </a:p>
          <a:p>
            <a:pPr marL="514350" indent="-514350">
              <a:spcBef>
                <a:spcPts val="2000"/>
              </a:spcBef>
              <a:buFont typeface="+mj-lt"/>
              <a:buAutoNum type="arabicPeriod"/>
            </a:pPr>
            <a:endParaRPr lang="en-US" dirty="0"/>
          </a:p>
        </p:txBody>
      </p:sp>
    </p:spTree>
    <p:extLst>
      <p:ext uri="{BB962C8B-B14F-4D97-AF65-F5344CB8AC3E}">
        <p14:creationId xmlns:p14="http://schemas.microsoft.com/office/powerpoint/2010/main" val="216360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A001B-C48B-E7B4-3AC8-B5C6FC010D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DF4028-310B-0CBA-6386-9E6CDBCCBA7D}"/>
              </a:ext>
            </a:extLst>
          </p:cNvPr>
          <p:cNvSpPr>
            <a:spLocks noGrp="1"/>
          </p:cNvSpPr>
          <p:nvPr>
            <p:ph type="title"/>
          </p:nvPr>
        </p:nvSpPr>
        <p:spPr/>
        <p:txBody>
          <a:bodyPr/>
          <a:lstStyle/>
          <a:p>
            <a:r>
              <a:rPr lang="en-US" dirty="0"/>
              <a:t>details</a:t>
            </a:r>
          </a:p>
        </p:txBody>
      </p:sp>
      <p:sp>
        <p:nvSpPr>
          <p:cNvPr id="3" name="Content Placeholder 2">
            <a:extLst>
              <a:ext uri="{FF2B5EF4-FFF2-40B4-BE49-F238E27FC236}">
                <a16:creationId xmlns:a16="http://schemas.microsoft.com/office/drawing/2014/main" id="{97D0469A-115D-DF0C-F2CF-0A0119A4F1C7}"/>
              </a:ext>
            </a:extLst>
          </p:cNvPr>
          <p:cNvSpPr>
            <a:spLocks noGrp="1"/>
          </p:cNvSpPr>
          <p:nvPr>
            <p:ph idx="1"/>
          </p:nvPr>
        </p:nvSpPr>
        <p:spPr/>
        <p:txBody>
          <a:bodyPr>
            <a:normAutofit/>
          </a:bodyPr>
          <a:lstStyle/>
          <a:p>
            <a:pPr marL="514350" indent="-514350">
              <a:spcBef>
                <a:spcPts val="2000"/>
              </a:spcBef>
              <a:buFont typeface="+mj-lt"/>
              <a:buAutoNum type="arabicPeriod"/>
            </a:pPr>
            <a:r>
              <a:rPr lang="en-US" dirty="0"/>
              <a:t>I’ve typed your ideas from Friday lab into the slides and posted a PDF to Canvas.</a:t>
            </a:r>
          </a:p>
          <a:p>
            <a:pPr marL="514350" indent="-514350">
              <a:spcBef>
                <a:spcPts val="2000"/>
              </a:spcBef>
              <a:buFont typeface="+mj-lt"/>
              <a:buAutoNum type="arabicPeriod"/>
            </a:pPr>
            <a:r>
              <a:rPr lang="en-US" dirty="0"/>
              <a:t>We will be doing a survey to pick a mascot for a tee shirt.</a:t>
            </a:r>
          </a:p>
          <a:p>
            <a:pPr marL="514350" indent="-514350">
              <a:spcBef>
                <a:spcPts val="2000"/>
              </a:spcBef>
              <a:buFont typeface="+mj-lt"/>
              <a:buAutoNum type="arabicPeriod"/>
            </a:pPr>
            <a:r>
              <a:rPr lang="en-US" dirty="0"/>
              <a:t>OH will be every day.</a:t>
            </a:r>
          </a:p>
          <a:p>
            <a:pPr marL="514350" indent="-514350">
              <a:spcBef>
                <a:spcPts val="2000"/>
              </a:spcBef>
              <a:buFont typeface="+mj-lt"/>
              <a:buAutoNum type="arabicPeriod"/>
            </a:pPr>
            <a:r>
              <a:rPr lang="en-US" dirty="0"/>
              <a:t>your next homework will ask you to create a Gantt chart for a plan to apply to graduate school, due Sunday.</a:t>
            </a:r>
          </a:p>
          <a:p>
            <a:pPr marL="514350" indent="-514350">
              <a:buFont typeface="+mj-lt"/>
              <a:buAutoNum type="arabicPeriod" startAt="4"/>
            </a:pPr>
            <a:r>
              <a:rPr lang="en-US" dirty="0"/>
              <a:t>I’m hoping everyone can find a team this week.  (More speed dating today if we have time.)</a:t>
            </a:r>
          </a:p>
          <a:p>
            <a:pPr marL="514350" indent="-514350">
              <a:buFont typeface="+mj-lt"/>
              <a:buAutoNum type="arabicPeriod" startAt="4"/>
            </a:pPr>
            <a:r>
              <a:rPr lang="en-US" dirty="0"/>
              <a:t>Questions?</a:t>
            </a:r>
          </a:p>
          <a:p>
            <a:pPr marL="514350" indent="-514350">
              <a:spcBef>
                <a:spcPts val="2000"/>
              </a:spcBef>
              <a:buFont typeface="+mj-lt"/>
              <a:buAutoNum type="arabicPeriod"/>
            </a:pPr>
            <a:endParaRPr lang="en-US" dirty="0"/>
          </a:p>
        </p:txBody>
      </p:sp>
    </p:spTree>
    <p:extLst>
      <p:ext uri="{BB962C8B-B14F-4D97-AF65-F5344CB8AC3E}">
        <p14:creationId xmlns:p14="http://schemas.microsoft.com/office/powerpoint/2010/main" val="1050131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lstStyle/>
          <a:p>
            <a:pPr marL="514350" indent="-514350">
              <a:buFont typeface="+mj-lt"/>
              <a:buAutoNum type="arabicPeriod"/>
            </a:pPr>
            <a:r>
              <a:rPr lang="en-US" dirty="0">
                <a:solidFill>
                  <a:schemeClr val="bg1">
                    <a:lumMod val="65000"/>
                  </a:schemeClr>
                </a:solidFill>
              </a:rPr>
              <a:t>Course details</a:t>
            </a:r>
          </a:p>
          <a:p>
            <a:pPr marL="514350" indent="-514350">
              <a:buFont typeface="+mj-lt"/>
              <a:buAutoNum type="arabicPeriod"/>
            </a:pPr>
            <a:r>
              <a:rPr lang="en-US" dirty="0">
                <a:solidFill>
                  <a:srgbClr val="C00000"/>
                </a:solidFill>
              </a:rPr>
              <a:t>MostPositiveSubsequence</a:t>
            </a:r>
          </a:p>
          <a:p>
            <a:pPr marL="514350" indent="-514350">
              <a:buFont typeface="+mj-lt"/>
              <a:buAutoNum type="arabicPeriod"/>
            </a:pPr>
            <a:r>
              <a:rPr lang="en-US" dirty="0"/>
              <a:t>History of the web</a:t>
            </a:r>
          </a:p>
          <a:p>
            <a:pPr marL="514350" indent="-514350">
              <a:buFont typeface="+mj-lt"/>
              <a:buAutoNum type="arabicPeriod"/>
            </a:pPr>
            <a:r>
              <a:rPr lang="en-US" dirty="0"/>
              <a:t>Search basics</a:t>
            </a:r>
          </a:p>
          <a:p>
            <a:pPr marL="514350" indent="-514350">
              <a:buFont typeface="+mj-lt"/>
              <a:buAutoNum type="arabicPeriod"/>
            </a:pPr>
            <a:r>
              <a:rPr lang="en-US" dirty="0"/>
              <a:t>Your project</a:t>
            </a:r>
          </a:p>
          <a:p>
            <a:endParaRPr lang="en-US" dirty="0"/>
          </a:p>
        </p:txBody>
      </p:sp>
    </p:spTree>
    <p:extLst>
      <p:ext uri="{BB962C8B-B14F-4D97-AF65-F5344CB8AC3E}">
        <p14:creationId xmlns:p14="http://schemas.microsoft.com/office/powerpoint/2010/main" val="1257799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3F962-6914-4982-993D-34E5AFBE1BB5}"/>
              </a:ext>
            </a:extLst>
          </p:cNvPr>
          <p:cNvSpPr>
            <a:spLocks noGrp="1"/>
          </p:cNvSpPr>
          <p:nvPr>
            <p:ph type="title"/>
          </p:nvPr>
        </p:nvSpPr>
        <p:spPr/>
        <p:txBody>
          <a:bodyPr>
            <a:normAutofit/>
          </a:bodyPr>
          <a:lstStyle/>
          <a:p>
            <a:r>
              <a:rPr lang="en-US" sz="3200" dirty="0"/>
              <a:t>MostPositiveSubsequence</a:t>
            </a:r>
          </a:p>
        </p:txBody>
      </p:sp>
      <p:sp>
        <p:nvSpPr>
          <p:cNvPr id="3" name="Content Placeholder 2">
            <a:extLst>
              <a:ext uri="{FF2B5EF4-FFF2-40B4-BE49-F238E27FC236}">
                <a16:creationId xmlns:a16="http://schemas.microsoft.com/office/drawing/2014/main" id="{E6BCB6B8-4D48-404D-ACAB-C7BF9A2A83E7}"/>
              </a:ext>
            </a:extLst>
          </p:cNvPr>
          <p:cNvSpPr>
            <a:spLocks noGrp="1"/>
          </p:cNvSpPr>
          <p:nvPr>
            <p:ph idx="1"/>
          </p:nvPr>
        </p:nvSpPr>
        <p:spPr/>
        <p:txBody>
          <a:bodyPr>
            <a:normAutofit/>
          </a:bodyPr>
          <a:lstStyle/>
          <a:p>
            <a:pPr marL="0" indent="0">
              <a:buNone/>
            </a:pPr>
            <a:r>
              <a:rPr lang="en-US" dirty="0"/>
              <a:t>Write a C++ function that can scan a sequence of N integers in an array A, returning the sum and the left and right indices of the most positive subsequence.</a:t>
            </a:r>
          </a:p>
          <a:p>
            <a:pPr marL="0" indent="0">
              <a:buNone/>
            </a:pPr>
            <a:r>
              <a:rPr lang="en-US" dirty="0"/>
              <a:t>For example, for the sequence</a:t>
            </a:r>
          </a:p>
          <a:p>
            <a:pPr marL="0" indent="0">
              <a:buNone/>
            </a:pPr>
            <a:r>
              <a:rPr lang="en-US" dirty="0"/>
              <a:t>      { -1, 3, 5, 6, -2, -4, 1, 7, -15, 12, 7, -5 }</a:t>
            </a:r>
          </a:p>
          <a:p>
            <a:pPr marL="0" indent="0">
              <a:buNone/>
            </a:pPr>
            <a:r>
              <a:rPr lang="en-US" dirty="0"/>
              <a:t>the best sum = 20, left = 1, right = 10.</a:t>
            </a:r>
          </a:p>
        </p:txBody>
      </p:sp>
    </p:spTree>
    <p:extLst>
      <p:ext uri="{BB962C8B-B14F-4D97-AF65-F5344CB8AC3E}">
        <p14:creationId xmlns:p14="http://schemas.microsoft.com/office/powerpoint/2010/main" val="2190418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FDE4-4049-466C-8ABE-F4AF495B1505}"/>
              </a:ext>
            </a:extLst>
          </p:cNvPr>
          <p:cNvSpPr>
            <a:spLocks noGrp="1"/>
          </p:cNvSpPr>
          <p:nvPr>
            <p:ph type="title"/>
          </p:nvPr>
        </p:nvSpPr>
        <p:spPr/>
        <p:txBody>
          <a:bodyPr/>
          <a:lstStyle/>
          <a:p>
            <a:r>
              <a:rPr lang="en-US" sz="3200" dirty="0"/>
              <a:t>MostPositiveSubsequence</a:t>
            </a:r>
            <a:endParaRPr lang="en-US" dirty="0"/>
          </a:p>
        </p:txBody>
      </p:sp>
      <p:sp>
        <p:nvSpPr>
          <p:cNvPr id="3" name="Content Placeholder 2">
            <a:extLst>
              <a:ext uri="{FF2B5EF4-FFF2-40B4-BE49-F238E27FC236}">
                <a16:creationId xmlns:a16="http://schemas.microsoft.com/office/drawing/2014/main" id="{1C45F77E-2C2B-4C9E-B802-E2FA3F848CF6}"/>
              </a:ext>
            </a:extLst>
          </p:cNvPr>
          <p:cNvSpPr>
            <a:spLocks noGrp="1"/>
          </p:cNvSpPr>
          <p:nvPr>
            <p:ph idx="1"/>
          </p:nvPr>
        </p:nvSpPr>
        <p:spPr>
          <a:xfrm>
            <a:off x="457200" y="1600200"/>
            <a:ext cx="8229600" cy="4525963"/>
          </a:xfrm>
        </p:spPr>
        <p:txBody>
          <a:bodyPr/>
          <a:lstStyle/>
          <a:p>
            <a:pPr marL="0" indent="0">
              <a:buNone/>
            </a:pPr>
            <a:r>
              <a:rPr lang="en-US" dirty="0">
                <a:solidFill>
                  <a:srgbClr val="C00000"/>
                </a:solidFill>
              </a:rPr>
              <a:t>Was it ambiguous?</a:t>
            </a:r>
          </a:p>
          <a:p>
            <a:pPr marL="0" indent="0">
              <a:buNone/>
            </a:pPr>
            <a:r>
              <a:rPr lang="en-US" dirty="0">
                <a:solidFill>
                  <a:srgbClr val="C00000"/>
                </a:solidFill>
              </a:rPr>
              <a:t>Anything not specified?</a:t>
            </a:r>
          </a:p>
        </p:txBody>
      </p:sp>
    </p:spTree>
    <p:extLst>
      <p:ext uri="{BB962C8B-B14F-4D97-AF65-F5344CB8AC3E}">
        <p14:creationId xmlns:p14="http://schemas.microsoft.com/office/powerpoint/2010/main" val="264541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FDE4-4049-466C-8ABE-F4AF495B1505}"/>
              </a:ext>
            </a:extLst>
          </p:cNvPr>
          <p:cNvSpPr>
            <a:spLocks noGrp="1"/>
          </p:cNvSpPr>
          <p:nvPr>
            <p:ph type="title"/>
          </p:nvPr>
        </p:nvSpPr>
        <p:spPr/>
        <p:txBody>
          <a:bodyPr/>
          <a:lstStyle/>
          <a:p>
            <a:r>
              <a:rPr lang="en-US" sz="3200" dirty="0"/>
              <a:t>MostPositiveSubsequence</a:t>
            </a:r>
            <a:endParaRPr lang="en-US" dirty="0"/>
          </a:p>
        </p:txBody>
      </p:sp>
      <p:sp>
        <p:nvSpPr>
          <p:cNvPr id="3" name="Content Placeholder 2">
            <a:extLst>
              <a:ext uri="{FF2B5EF4-FFF2-40B4-BE49-F238E27FC236}">
                <a16:creationId xmlns:a16="http://schemas.microsoft.com/office/drawing/2014/main" id="{1C45F77E-2C2B-4C9E-B802-E2FA3F848CF6}"/>
              </a:ext>
            </a:extLst>
          </p:cNvPr>
          <p:cNvSpPr>
            <a:spLocks noGrp="1"/>
          </p:cNvSpPr>
          <p:nvPr>
            <p:ph idx="1"/>
          </p:nvPr>
        </p:nvSpPr>
        <p:spPr>
          <a:xfrm>
            <a:off x="457200" y="1600200"/>
            <a:ext cx="8229600" cy="4525963"/>
          </a:xfrm>
        </p:spPr>
        <p:txBody>
          <a:bodyPr>
            <a:normAutofit/>
          </a:bodyPr>
          <a:lstStyle/>
          <a:p>
            <a:pPr marL="0" indent="0">
              <a:buNone/>
            </a:pPr>
            <a:r>
              <a:rPr lang="en-US" dirty="0">
                <a:solidFill>
                  <a:srgbClr val="C00000"/>
                </a:solidFill>
              </a:rPr>
              <a:t>Was it ambiguous?  </a:t>
            </a:r>
            <a:r>
              <a:rPr lang="en-US" dirty="0"/>
              <a:t>Yes.</a:t>
            </a:r>
          </a:p>
          <a:p>
            <a:pPr marL="0" indent="0">
              <a:buNone/>
            </a:pPr>
            <a:r>
              <a:rPr lang="en-US" dirty="0">
                <a:solidFill>
                  <a:srgbClr val="C00000"/>
                </a:solidFill>
              </a:rPr>
              <a:t>Anything not specified?</a:t>
            </a:r>
          </a:p>
          <a:p>
            <a:pPr marL="514350" indent="-514350">
              <a:buAutoNum type="arabicPeriod"/>
            </a:pPr>
            <a:r>
              <a:rPr lang="en-US" dirty="0"/>
              <a:t>What happens if a null sequence is given?  (Can you have null sequence?)</a:t>
            </a:r>
          </a:p>
          <a:p>
            <a:pPr marL="514350" indent="-514350">
              <a:buAutoNum type="arabicPeriod"/>
            </a:pPr>
            <a:r>
              <a:rPr lang="en-US" dirty="0"/>
              <a:t>What if all the numbers are negative or zero?</a:t>
            </a:r>
          </a:p>
          <a:p>
            <a:pPr marL="514350" indent="-514350">
              <a:buAutoNum type="arabicPeriod"/>
            </a:pPr>
            <a:r>
              <a:rPr lang="en-US" dirty="0"/>
              <a:t>Does it have to be the shortest sequence?</a:t>
            </a:r>
          </a:p>
          <a:p>
            <a:pPr marL="514350" indent="-514350">
              <a:buAutoNum type="arabicPeriod"/>
            </a:pPr>
            <a:r>
              <a:rPr lang="en-US" dirty="0"/>
              <a:t>What if two sequences are identical?</a:t>
            </a:r>
          </a:p>
          <a:p>
            <a:pPr marL="514350" indent="-514350">
              <a:buAutoNum type="arabicPeriod"/>
            </a:pPr>
            <a:r>
              <a:rPr lang="en-US" dirty="0"/>
              <a:t>Does performance matter?</a:t>
            </a:r>
          </a:p>
          <a:p>
            <a:pPr marL="514350" indent="-514350">
              <a:buAutoNum type="arabicPeriod"/>
            </a:pPr>
            <a:endParaRPr lang="en-US" dirty="0"/>
          </a:p>
        </p:txBody>
      </p:sp>
    </p:spTree>
    <p:extLst>
      <p:ext uri="{BB962C8B-B14F-4D97-AF65-F5344CB8AC3E}">
        <p14:creationId xmlns:p14="http://schemas.microsoft.com/office/powerpoint/2010/main" val="59834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5B0E4-2F55-4CE6-88AF-1391F176CFB7}"/>
              </a:ext>
            </a:extLst>
          </p:cNvPr>
          <p:cNvSpPr>
            <a:spLocks noGrp="1"/>
          </p:cNvSpPr>
          <p:nvPr>
            <p:ph type="title"/>
          </p:nvPr>
        </p:nvSpPr>
        <p:spPr/>
        <p:txBody>
          <a:bodyPr/>
          <a:lstStyle/>
          <a:p>
            <a:r>
              <a:rPr lang="en-US" dirty="0"/>
              <a:t>what you saw</a:t>
            </a:r>
          </a:p>
        </p:txBody>
      </p:sp>
      <p:sp>
        <p:nvSpPr>
          <p:cNvPr id="3" name="Content Placeholder 2">
            <a:extLst>
              <a:ext uri="{FF2B5EF4-FFF2-40B4-BE49-F238E27FC236}">
                <a16:creationId xmlns:a16="http://schemas.microsoft.com/office/drawing/2014/main" id="{D157295B-020F-4D42-B29D-4095C13685EB}"/>
              </a:ext>
            </a:extLst>
          </p:cNvPr>
          <p:cNvSpPr>
            <a:spLocks noGrp="1"/>
          </p:cNvSpPr>
          <p:nvPr>
            <p:ph idx="1"/>
          </p:nvPr>
        </p:nvSpPr>
        <p:spPr/>
        <p:txBody>
          <a:bodyPr>
            <a:normAutofit/>
          </a:bodyPr>
          <a:lstStyle/>
          <a:p>
            <a:pPr>
              <a:spcBef>
                <a:spcPts val="1600"/>
              </a:spcBef>
            </a:pPr>
            <a:r>
              <a:rPr lang="en-US" sz="2400" dirty="0"/>
              <a:t>Rules you were asked to discover:</a:t>
            </a:r>
          </a:p>
          <a:p>
            <a:pPr marL="457200" indent="-457200">
              <a:spcBef>
                <a:spcPts val="1000"/>
              </a:spcBef>
              <a:buFont typeface="+mj-lt"/>
              <a:buAutoNum type="arabicPeriod"/>
            </a:pPr>
            <a:r>
              <a:rPr lang="en-US" sz="2400" dirty="0"/>
              <a:t>Since an empty argv was treated as a usage error, you were free to assert n &gt; 0 in  your MostPositiveSubsequence( ) function.</a:t>
            </a:r>
          </a:p>
          <a:p>
            <a:pPr marL="457200" indent="-457200">
              <a:spcBef>
                <a:spcPts val="1000"/>
              </a:spcBef>
              <a:buFont typeface="+mj-lt"/>
              <a:buAutoNum type="arabicPeriod"/>
            </a:pPr>
            <a:r>
              <a:rPr lang="en-US" sz="2400" dirty="0"/>
              <a:t>If all the elements are negative, the result is the single least negative element.</a:t>
            </a:r>
          </a:p>
          <a:p>
            <a:pPr marL="457200" indent="-457200">
              <a:spcBef>
                <a:spcPts val="1000"/>
              </a:spcBef>
              <a:buFont typeface="+mj-lt"/>
              <a:buAutoNum type="arabicPeriod"/>
            </a:pPr>
            <a:r>
              <a:rPr lang="en-US" sz="2400" dirty="0"/>
              <a:t>If two subsequences have identical sums, the shortest, leftmost is preferred.</a:t>
            </a:r>
          </a:p>
          <a:p>
            <a:pPr marL="457200" indent="-457200">
              <a:spcBef>
                <a:spcPts val="1000"/>
              </a:spcBef>
              <a:buFont typeface="+mj-lt"/>
              <a:buAutoNum type="arabicPeriod"/>
            </a:pPr>
            <a:r>
              <a:rPr lang="en-US" sz="2400" dirty="0"/>
              <a:t>Also, performance and code size does matter.  You had to be within 20% of my benchmark and less than 50 LOC.</a:t>
            </a:r>
          </a:p>
          <a:p>
            <a:endParaRPr lang="en-US" dirty="0"/>
          </a:p>
        </p:txBody>
      </p:sp>
    </p:spTree>
    <p:extLst>
      <p:ext uri="{BB962C8B-B14F-4D97-AF65-F5344CB8AC3E}">
        <p14:creationId xmlns:p14="http://schemas.microsoft.com/office/powerpoint/2010/main" val="3286589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6C2D0-48D9-4433-989C-0AD304B015E0}"/>
              </a:ext>
            </a:extLst>
          </p:cNvPr>
          <p:cNvSpPr>
            <a:spLocks noGrp="1"/>
          </p:cNvSpPr>
          <p:nvPr>
            <p:ph type="title"/>
          </p:nvPr>
        </p:nvSpPr>
        <p:spPr/>
        <p:txBody>
          <a:bodyPr/>
          <a:lstStyle/>
          <a:p>
            <a:r>
              <a:rPr lang="en-US" dirty="0"/>
              <a:t>why shortest first?</a:t>
            </a:r>
          </a:p>
        </p:txBody>
      </p:sp>
      <p:sp>
        <p:nvSpPr>
          <p:cNvPr id="3" name="Content Placeholder 2">
            <a:extLst>
              <a:ext uri="{FF2B5EF4-FFF2-40B4-BE49-F238E27FC236}">
                <a16:creationId xmlns:a16="http://schemas.microsoft.com/office/drawing/2014/main" id="{57CBC8AF-5CCF-486B-83BE-B5D4B344D7A4}"/>
              </a:ext>
            </a:extLst>
          </p:cNvPr>
          <p:cNvSpPr>
            <a:spLocks noGrp="1"/>
          </p:cNvSpPr>
          <p:nvPr>
            <p:ph idx="1"/>
          </p:nvPr>
        </p:nvSpPr>
        <p:spPr/>
        <p:txBody>
          <a:bodyPr/>
          <a:lstStyle/>
          <a:p>
            <a:pPr marL="0" indent="0">
              <a:buNone/>
            </a:pPr>
            <a:r>
              <a:rPr lang="en-US" dirty="0"/>
              <a:t>Consider this as a signal processing problem, of picking the peak.</a:t>
            </a:r>
          </a:p>
          <a:p>
            <a:pPr marL="0" indent="0">
              <a:buNone/>
            </a:pPr>
            <a:r>
              <a:rPr lang="en-US" dirty="0"/>
              <a:t>Two common characteristics of signals are that they may have harmonics and they may repeat.</a:t>
            </a:r>
          </a:p>
        </p:txBody>
      </p:sp>
      <p:sp>
        <p:nvSpPr>
          <p:cNvPr id="4" name="Slide Number Placeholder 3">
            <a:extLst>
              <a:ext uri="{FF2B5EF4-FFF2-40B4-BE49-F238E27FC236}">
                <a16:creationId xmlns:a16="http://schemas.microsoft.com/office/drawing/2014/main" id="{1FD917A9-2518-4AF9-AF33-4578F1538139}"/>
              </a:ext>
            </a:extLst>
          </p:cNvPr>
          <p:cNvSpPr>
            <a:spLocks noGrp="1"/>
          </p:cNvSpPr>
          <p:nvPr>
            <p:ph type="sldNum" sz="quarter" idx="12"/>
          </p:nvPr>
        </p:nvSpPr>
        <p:spPr/>
        <p:txBody>
          <a:bodyPr/>
          <a:lstStyle/>
          <a:p>
            <a:fld id="{F8D59B09-23C8-46BA-B508-CE17BADF421E}" type="slidenum">
              <a:rPr lang="en-US" smtClean="0"/>
              <a:pPr/>
              <a:t>11</a:t>
            </a:fld>
            <a:endParaRPr lang="en-US"/>
          </a:p>
        </p:txBody>
      </p:sp>
    </p:spTree>
    <p:extLst>
      <p:ext uri="{BB962C8B-B14F-4D97-AF65-F5344CB8AC3E}">
        <p14:creationId xmlns:p14="http://schemas.microsoft.com/office/powerpoint/2010/main" val="2749079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DF8415-4B70-4C1F-9C71-2B40D56810F8}"/>
              </a:ext>
            </a:extLst>
          </p:cNvPr>
          <p:cNvSpPr>
            <a:spLocks noGrp="1"/>
          </p:cNvSpPr>
          <p:nvPr>
            <p:ph type="sldNum" sz="quarter" idx="12"/>
          </p:nvPr>
        </p:nvSpPr>
        <p:spPr/>
        <p:txBody>
          <a:bodyPr/>
          <a:lstStyle/>
          <a:p>
            <a:fld id="{F8D59B09-23C8-46BA-B508-CE17BADF421E}" type="slidenum">
              <a:rPr lang="en-US" smtClean="0"/>
              <a:pPr/>
              <a:t>12</a:t>
            </a:fld>
            <a:endParaRPr lang="en-US"/>
          </a:p>
        </p:txBody>
      </p:sp>
      <p:sp>
        <p:nvSpPr>
          <p:cNvPr id="5" name="TextBox 4">
            <a:extLst>
              <a:ext uri="{FF2B5EF4-FFF2-40B4-BE49-F238E27FC236}">
                <a16:creationId xmlns:a16="http://schemas.microsoft.com/office/drawing/2014/main" id="{6E0B3D3A-D2C3-4276-B784-6198F165E41D}"/>
              </a:ext>
            </a:extLst>
          </p:cNvPr>
          <p:cNvSpPr txBox="1"/>
          <p:nvPr/>
        </p:nvSpPr>
        <p:spPr>
          <a:xfrm>
            <a:off x="1104900" y="740467"/>
            <a:ext cx="4192074" cy="400110"/>
          </a:xfrm>
          <a:prstGeom prst="rect">
            <a:avLst/>
          </a:prstGeom>
          <a:noFill/>
        </p:spPr>
        <p:txBody>
          <a:bodyPr wrap="square" rtlCol="0">
            <a:spAutoFit/>
          </a:bodyPr>
          <a:lstStyle/>
          <a:p>
            <a:r>
              <a:rPr lang="en-US" sz="2000" dirty="0"/>
              <a:t>What should you choose?</a:t>
            </a:r>
          </a:p>
        </p:txBody>
      </p:sp>
      <p:graphicFrame>
        <p:nvGraphicFramePr>
          <p:cNvPr id="6" name="Chart 5">
            <a:extLst>
              <a:ext uri="{FF2B5EF4-FFF2-40B4-BE49-F238E27FC236}">
                <a16:creationId xmlns:a16="http://schemas.microsoft.com/office/drawing/2014/main" id="{6B765E4B-97DE-4426-AF06-865A18D637DE}"/>
              </a:ext>
            </a:extLst>
          </p:cNvPr>
          <p:cNvGraphicFramePr>
            <a:graphicFrameLocks/>
          </p:cNvGraphicFramePr>
          <p:nvPr/>
        </p:nvGraphicFramePr>
        <p:xfrm>
          <a:off x="1104900" y="1219200"/>
          <a:ext cx="69342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9710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81F289-6116-48ED-B4E2-E0162D947D42}"/>
              </a:ext>
            </a:extLst>
          </p:cNvPr>
          <p:cNvSpPr>
            <a:spLocks noGrp="1"/>
          </p:cNvSpPr>
          <p:nvPr>
            <p:ph type="sldNum" sz="quarter" idx="12"/>
          </p:nvPr>
        </p:nvSpPr>
        <p:spPr/>
        <p:txBody>
          <a:bodyPr/>
          <a:lstStyle/>
          <a:p>
            <a:fld id="{F8D59B09-23C8-46BA-B508-CE17BADF421E}" type="slidenum">
              <a:rPr lang="en-US" smtClean="0"/>
              <a:pPr/>
              <a:t>13</a:t>
            </a:fld>
            <a:endParaRPr lang="en-US"/>
          </a:p>
        </p:txBody>
      </p:sp>
      <p:sp>
        <p:nvSpPr>
          <p:cNvPr id="4" name="TextBox 3">
            <a:extLst>
              <a:ext uri="{FF2B5EF4-FFF2-40B4-BE49-F238E27FC236}">
                <a16:creationId xmlns:a16="http://schemas.microsoft.com/office/drawing/2014/main" id="{ED9456E1-CD11-460F-BDDB-FD4EB6660477}"/>
              </a:ext>
            </a:extLst>
          </p:cNvPr>
          <p:cNvSpPr txBox="1"/>
          <p:nvPr/>
        </p:nvSpPr>
        <p:spPr>
          <a:xfrm>
            <a:off x="1104900" y="740467"/>
            <a:ext cx="4192074" cy="400110"/>
          </a:xfrm>
          <a:prstGeom prst="rect">
            <a:avLst/>
          </a:prstGeom>
          <a:noFill/>
        </p:spPr>
        <p:txBody>
          <a:bodyPr wrap="square" rtlCol="0">
            <a:spAutoFit/>
          </a:bodyPr>
          <a:lstStyle/>
          <a:p>
            <a:r>
              <a:rPr lang="en-US" sz="2000" dirty="0"/>
              <a:t>What should you choose?</a:t>
            </a:r>
          </a:p>
        </p:txBody>
      </p:sp>
      <p:graphicFrame>
        <p:nvGraphicFramePr>
          <p:cNvPr id="6" name="Chart 5">
            <a:extLst>
              <a:ext uri="{FF2B5EF4-FFF2-40B4-BE49-F238E27FC236}">
                <a16:creationId xmlns:a16="http://schemas.microsoft.com/office/drawing/2014/main" id="{4545ACDD-5D9F-4D3F-BA5A-3B97B65165A2}"/>
              </a:ext>
            </a:extLst>
          </p:cNvPr>
          <p:cNvGraphicFramePr>
            <a:graphicFrameLocks/>
          </p:cNvGraphicFramePr>
          <p:nvPr/>
        </p:nvGraphicFramePr>
        <p:xfrm>
          <a:off x="1104900" y="1219200"/>
          <a:ext cx="69342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4332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93D5A5-6820-4916-91CD-603838EEBE5E}"/>
              </a:ext>
            </a:extLst>
          </p:cNvPr>
          <p:cNvSpPr>
            <a:spLocks noGrp="1"/>
          </p:cNvSpPr>
          <p:nvPr>
            <p:ph type="sldNum" sz="quarter" idx="12"/>
          </p:nvPr>
        </p:nvSpPr>
        <p:spPr/>
        <p:txBody>
          <a:bodyPr/>
          <a:lstStyle/>
          <a:p>
            <a:fld id="{F8D59B09-23C8-46BA-B508-CE17BADF421E}" type="slidenum">
              <a:rPr lang="en-US" smtClean="0"/>
              <a:pPr/>
              <a:t>14</a:t>
            </a:fld>
            <a:endParaRPr lang="en-US"/>
          </a:p>
        </p:txBody>
      </p:sp>
      <p:sp>
        <p:nvSpPr>
          <p:cNvPr id="4" name="TextBox 3">
            <a:extLst>
              <a:ext uri="{FF2B5EF4-FFF2-40B4-BE49-F238E27FC236}">
                <a16:creationId xmlns:a16="http://schemas.microsoft.com/office/drawing/2014/main" id="{7B5CCBAD-892F-459A-8BAA-F230BC8605D4}"/>
              </a:ext>
            </a:extLst>
          </p:cNvPr>
          <p:cNvSpPr txBox="1"/>
          <p:nvPr/>
        </p:nvSpPr>
        <p:spPr>
          <a:xfrm>
            <a:off x="1104900" y="740467"/>
            <a:ext cx="4192074" cy="400110"/>
          </a:xfrm>
          <a:prstGeom prst="rect">
            <a:avLst/>
          </a:prstGeom>
          <a:noFill/>
        </p:spPr>
        <p:txBody>
          <a:bodyPr wrap="square" rtlCol="0">
            <a:spAutoFit/>
          </a:bodyPr>
          <a:lstStyle/>
          <a:p>
            <a:r>
              <a:rPr lang="en-US" sz="2000" dirty="0"/>
              <a:t>What should you choose?</a:t>
            </a:r>
          </a:p>
        </p:txBody>
      </p:sp>
      <p:graphicFrame>
        <p:nvGraphicFramePr>
          <p:cNvPr id="5" name="Chart 4">
            <a:extLst>
              <a:ext uri="{FF2B5EF4-FFF2-40B4-BE49-F238E27FC236}">
                <a16:creationId xmlns:a16="http://schemas.microsoft.com/office/drawing/2014/main" id="{23C77039-403F-41C1-819B-7ED799EFEE7A}"/>
              </a:ext>
            </a:extLst>
          </p:cNvPr>
          <p:cNvGraphicFramePr>
            <a:graphicFrameLocks/>
          </p:cNvGraphicFramePr>
          <p:nvPr/>
        </p:nvGraphicFramePr>
        <p:xfrm>
          <a:off x="1104900" y="1219200"/>
          <a:ext cx="6934200"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03023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85A129-A391-4910-8042-954B0DEC9CDF}"/>
              </a:ext>
            </a:extLst>
          </p:cNvPr>
          <p:cNvSpPr/>
          <p:nvPr/>
        </p:nvSpPr>
        <p:spPr>
          <a:xfrm>
            <a:off x="740588" y="899286"/>
            <a:ext cx="7818195" cy="5509200"/>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NaiveSolution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for</a:t>
            </a:r>
            <a:r>
              <a:rPr lang="en-US" sz="1600" dirty="0">
                <a:solidFill>
                  <a:srgbClr val="000000"/>
                </a:solidFill>
                <a:latin typeface="Consolas" panose="020B0609020204030204" pitchFamily="49" charset="0"/>
              </a:rPr>
              <a:t> ( L = 0;  L &lt;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L++ )</a:t>
            </a: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R = L,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2" name="Title 1">
            <a:extLst>
              <a:ext uri="{FF2B5EF4-FFF2-40B4-BE49-F238E27FC236}">
                <a16:creationId xmlns:a16="http://schemas.microsoft.com/office/drawing/2014/main" id="{9AE46A6F-6BF2-4A5A-BEF5-76467A91ED1B}"/>
              </a:ext>
            </a:extLst>
          </p:cNvPr>
          <p:cNvSpPr>
            <a:spLocks noGrp="1"/>
          </p:cNvSpPr>
          <p:nvPr>
            <p:ph type="title"/>
          </p:nvPr>
        </p:nvSpPr>
        <p:spPr>
          <a:xfrm>
            <a:off x="457200" y="274638"/>
            <a:ext cx="8229600" cy="420608"/>
          </a:xfrm>
        </p:spPr>
        <p:txBody>
          <a:bodyPr>
            <a:noAutofit/>
          </a:bodyPr>
          <a:lstStyle/>
          <a:p>
            <a:r>
              <a:rPr lang="en-US" sz="3600" dirty="0"/>
              <a:t>naïve solution</a:t>
            </a:r>
          </a:p>
        </p:txBody>
      </p:sp>
      <p:sp>
        <p:nvSpPr>
          <p:cNvPr id="5" name="TextBox 4">
            <a:extLst>
              <a:ext uri="{FF2B5EF4-FFF2-40B4-BE49-F238E27FC236}">
                <a16:creationId xmlns:a16="http://schemas.microsoft.com/office/drawing/2014/main" id="{FF08C41C-6E09-4C4D-AA60-4CA48D0BE69C}"/>
              </a:ext>
            </a:extLst>
          </p:cNvPr>
          <p:cNvSpPr txBox="1"/>
          <p:nvPr/>
        </p:nvSpPr>
        <p:spPr>
          <a:xfrm>
            <a:off x="5289060" y="3826424"/>
            <a:ext cx="3269723" cy="400110"/>
          </a:xfrm>
          <a:prstGeom prst="rect">
            <a:avLst/>
          </a:prstGeom>
          <a:noFill/>
        </p:spPr>
        <p:txBody>
          <a:bodyPr wrap="square" rtlCol="0">
            <a:spAutoFit/>
          </a:bodyPr>
          <a:lstStyle/>
          <a:p>
            <a:r>
              <a:rPr lang="en-US" sz="2000" i="1" dirty="0">
                <a:solidFill>
                  <a:srgbClr val="C00000"/>
                </a:solidFill>
              </a:rPr>
              <a:t>What makes this naïve?</a:t>
            </a:r>
          </a:p>
        </p:txBody>
      </p:sp>
    </p:spTree>
    <p:extLst>
      <p:ext uri="{BB962C8B-B14F-4D97-AF65-F5344CB8AC3E}">
        <p14:creationId xmlns:p14="http://schemas.microsoft.com/office/powerpoint/2010/main" val="1554748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85A129-A391-4910-8042-954B0DEC9CDF}"/>
              </a:ext>
            </a:extLst>
          </p:cNvPr>
          <p:cNvSpPr/>
          <p:nvPr/>
        </p:nvSpPr>
        <p:spPr>
          <a:xfrm>
            <a:off x="740588" y="899286"/>
            <a:ext cx="7818195" cy="5509200"/>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NaiveSolution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for</a:t>
            </a:r>
            <a:r>
              <a:rPr lang="en-US" sz="1600" dirty="0">
                <a:solidFill>
                  <a:srgbClr val="000000"/>
                </a:solidFill>
                <a:latin typeface="Consolas" panose="020B0609020204030204" pitchFamily="49" charset="0"/>
              </a:rPr>
              <a:t> ( L = 0;  L &lt;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L++ )</a:t>
            </a: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R = L,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2" name="Title 1">
            <a:extLst>
              <a:ext uri="{FF2B5EF4-FFF2-40B4-BE49-F238E27FC236}">
                <a16:creationId xmlns:a16="http://schemas.microsoft.com/office/drawing/2014/main" id="{9AE46A6F-6BF2-4A5A-BEF5-76467A91ED1B}"/>
              </a:ext>
            </a:extLst>
          </p:cNvPr>
          <p:cNvSpPr>
            <a:spLocks noGrp="1"/>
          </p:cNvSpPr>
          <p:nvPr>
            <p:ph type="title"/>
          </p:nvPr>
        </p:nvSpPr>
        <p:spPr>
          <a:xfrm>
            <a:off x="457200" y="274638"/>
            <a:ext cx="8229600" cy="420608"/>
          </a:xfrm>
        </p:spPr>
        <p:txBody>
          <a:bodyPr>
            <a:noAutofit/>
          </a:bodyPr>
          <a:lstStyle/>
          <a:p>
            <a:r>
              <a:rPr lang="en-US" sz="3600" dirty="0"/>
              <a:t>naïve solution</a:t>
            </a:r>
          </a:p>
        </p:txBody>
      </p:sp>
      <p:sp>
        <p:nvSpPr>
          <p:cNvPr id="5" name="TextBox 4">
            <a:extLst>
              <a:ext uri="{FF2B5EF4-FFF2-40B4-BE49-F238E27FC236}">
                <a16:creationId xmlns:a16="http://schemas.microsoft.com/office/drawing/2014/main" id="{906FB35A-4426-43A3-B948-310CD0E61191}"/>
              </a:ext>
            </a:extLst>
          </p:cNvPr>
          <p:cNvSpPr txBox="1"/>
          <p:nvPr/>
        </p:nvSpPr>
        <p:spPr>
          <a:xfrm>
            <a:off x="5289060" y="3826424"/>
            <a:ext cx="3269723" cy="1323439"/>
          </a:xfrm>
          <a:prstGeom prst="rect">
            <a:avLst/>
          </a:prstGeom>
          <a:noFill/>
        </p:spPr>
        <p:txBody>
          <a:bodyPr wrap="square" rtlCol="0">
            <a:spAutoFit/>
          </a:bodyPr>
          <a:lstStyle/>
          <a:p>
            <a:r>
              <a:rPr lang="en-US" sz="2000" i="1" dirty="0">
                <a:solidFill>
                  <a:srgbClr val="C00000"/>
                </a:solidFill>
              </a:rPr>
              <a:t>What makes this naïve?</a:t>
            </a:r>
          </a:p>
          <a:p>
            <a:endParaRPr lang="en-US" sz="2000" i="1" dirty="0">
              <a:solidFill>
                <a:srgbClr val="C00000"/>
              </a:solidFill>
            </a:endParaRPr>
          </a:p>
          <a:p>
            <a:r>
              <a:rPr lang="en-US" sz="2000" i="1" dirty="0">
                <a:solidFill>
                  <a:srgbClr val="C00000"/>
                </a:solidFill>
              </a:rPr>
              <a:t>Once a sum &lt;= 0, it can't be useful.</a:t>
            </a:r>
          </a:p>
        </p:txBody>
      </p:sp>
    </p:spTree>
    <p:extLst>
      <p:ext uri="{BB962C8B-B14F-4D97-AF65-F5344CB8AC3E}">
        <p14:creationId xmlns:p14="http://schemas.microsoft.com/office/powerpoint/2010/main" val="3828037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30324F-B993-4FC9-AA76-920C4FEF65C3}"/>
              </a:ext>
            </a:extLst>
          </p:cNvPr>
          <p:cNvSpPr/>
          <p:nvPr/>
        </p:nvSpPr>
        <p:spPr>
          <a:xfrm>
            <a:off x="1184809" y="428178"/>
            <a:ext cx="7174992" cy="6001643"/>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Improved(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for</a:t>
            </a:r>
            <a:r>
              <a:rPr lang="en-US" sz="1600" dirty="0">
                <a:solidFill>
                  <a:srgbClr val="000000"/>
                </a:solidFill>
                <a:latin typeface="Consolas" panose="020B0609020204030204" pitchFamily="49" charset="0"/>
              </a:rPr>
              <a:t> ( L = 0;  L &lt;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L++ )</a:t>
            </a: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R = L,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&lt;= 0 )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break</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3" name="TextBox 2">
            <a:extLst>
              <a:ext uri="{FF2B5EF4-FFF2-40B4-BE49-F238E27FC236}">
                <a16:creationId xmlns:a16="http://schemas.microsoft.com/office/drawing/2014/main" id="{BBC4C39D-5552-4DB1-9907-B470E04786C3}"/>
              </a:ext>
            </a:extLst>
          </p:cNvPr>
          <p:cNvSpPr txBox="1"/>
          <p:nvPr/>
        </p:nvSpPr>
        <p:spPr>
          <a:xfrm>
            <a:off x="5020836" y="4344584"/>
            <a:ext cx="3269723" cy="1015663"/>
          </a:xfrm>
          <a:prstGeom prst="rect">
            <a:avLst/>
          </a:prstGeom>
          <a:noFill/>
        </p:spPr>
        <p:txBody>
          <a:bodyPr wrap="square" rtlCol="0">
            <a:spAutoFit/>
          </a:bodyPr>
          <a:lstStyle/>
          <a:p>
            <a:r>
              <a:rPr lang="en-US" sz="2000" i="1" dirty="0">
                <a:solidFill>
                  <a:srgbClr val="C00000"/>
                </a:solidFill>
              </a:rPr>
              <a:t>Stops when the sum &lt;= 0.</a:t>
            </a:r>
          </a:p>
          <a:p>
            <a:r>
              <a:rPr lang="en-US" sz="2000" i="1" dirty="0">
                <a:solidFill>
                  <a:srgbClr val="C00000"/>
                </a:solidFill>
              </a:rPr>
              <a:t>Does not find the shortest sequence.</a:t>
            </a:r>
          </a:p>
        </p:txBody>
      </p:sp>
      <p:sp>
        <p:nvSpPr>
          <p:cNvPr id="5" name="Rectangle: Rounded Corners 4">
            <a:extLst>
              <a:ext uri="{FF2B5EF4-FFF2-40B4-BE49-F238E27FC236}">
                <a16:creationId xmlns:a16="http://schemas.microsoft.com/office/drawing/2014/main" id="{689C7828-0219-4DA0-B021-DF575423F097}"/>
              </a:ext>
            </a:extLst>
          </p:cNvPr>
          <p:cNvSpPr/>
          <p:nvPr/>
        </p:nvSpPr>
        <p:spPr>
          <a:xfrm>
            <a:off x="2208086" y="4849447"/>
            <a:ext cx="1829075" cy="510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2428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912598A-5133-4C56-A9DF-840F5B10A043}"/>
              </a:ext>
            </a:extLst>
          </p:cNvPr>
          <p:cNvSpPr/>
          <p:nvPr/>
        </p:nvSpPr>
        <p:spPr>
          <a:xfrm>
            <a:off x="1184809" y="428178"/>
            <a:ext cx="7312210" cy="6300426"/>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Shortest(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for</a:t>
            </a:r>
            <a:r>
              <a:rPr lang="en-US" sz="1600" dirty="0">
                <a:solidFill>
                  <a:srgbClr val="000000"/>
                </a:solidFill>
                <a:latin typeface="Consolas" panose="020B0609020204030204" pitchFamily="49" charset="0"/>
              </a:rPr>
              <a:t> ( L = 0;  L &lt;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L++ )</a:t>
            </a: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R = L,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de-DE" sz="1600" dirty="0">
                <a:solidFill>
                  <a:srgbClr val="000000"/>
                </a:solidFill>
                <a:latin typeface="Consolas" panose="020B0609020204030204" pitchFamily="49" charset="0"/>
              </a:rPr>
              <a:t>               sum == bestSum &amp;&amp; R - L &lt; </a:t>
            </a:r>
            <a:r>
              <a:rPr lang="de-DE" sz="1600" dirty="0">
                <a:solidFill>
                  <a:srgbClr val="808080"/>
                </a:solidFill>
                <a:latin typeface="Consolas" panose="020B0609020204030204" pitchFamily="49" charset="0"/>
              </a:rPr>
              <a:t>bestR</a:t>
            </a:r>
            <a:r>
              <a:rPr lang="de-DE" sz="1600" dirty="0">
                <a:solidFill>
                  <a:srgbClr val="000000"/>
                </a:solidFill>
                <a:latin typeface="Consolas" panose="020B0609020204030204" pitchFamily="49" charset="0"/>
              </a:rPr>
              <a:t> - </a:t>
            </a:r>
            <a:r>
              <a:rPr lang="de-DE" sz="1600" dirty="0">
                <a:solidFill>
                  <a:srgbClr val="808080"/>
                </a:solidFill>
                <a:latin typeface="Consolas" panose="020B0609020204030204" pitchFamily="49" charset="0"/>
              </a:rPr>
              <a:t>bestL</a:t>
            </a:r>
            <a:r>
              <a:rPr lang="de-DE"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&lt;= 0 )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break</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4" name="TextBox 3">
            <a:extLst>
              <a:ext uri="{FF2B5EF4-FFF2-40B4-BE49-F238E27FC236}">
                <a16:creationId xmlns:a16="http://schemas.microsoft.com/office/drawing/2014/main" id="{AF26D04D-1FEC-44E0-A8EF-56AD42B3A043}"/>
              </a:ext>
            </a:extLst>
          </p:cNvPr>
          <p:cNvSpPr txBox="1"/>
          <p:nvPr/>
        </p:nvSpPr>
        <p:spPr>
          <a:xfrm>
            <a:off x="4572000" y="3899140"/>
            <a:ext cx="3269723" cy="400110"/>
          </a:xfrm>
          <a:prstGeom prst="rect">
            <a:avLst/>
          </a:prstGeom>
          <a:noFill/>
        </p:spPr>
        <p:txBody>
          <a:bodyPr wrap="square" rtlCol="0">
            <a:spAutoFit/>
          </a:bodyPr>
          <a:lstStyle/>
          <a:p>
            <a:r>
              <a:rPr lang="en-US" sz="2000" i="1" dirty="0">
                <a:solidFill>
                  <a:srgbClr val="C00000"/>
                </a:solidFill>
              </a:rPr>
              <a:t>Finds the shortest sequence.</a:t>
            </a:r>
          </a:p>
        </p:txBody>
      </p:sp>
      <p:sp>
        <p:nvSpPr>
          <p:cNvPr id="5" name="Rectangle: Rounded Corners 4">
            <a:extLst>
              <a:ext uri="{FF2B5EF4-FFF2-40B4-BE49-F238E27FC236}">
                <a16:creationId xmlns:a16="http://schemas.microsoft.com/office/drawing/2014/main" id="{1118946A-2CA0-4968-8C3D-5B0784D41F5C}"/>
              </a:ext>
            </a:extLst>
          </p:cNvPr>
          <p:cNvSpPr/>
          <p:nvPr/>
        </p:nvSpPr>
        <p:spPr>
          <a:xfrm>
            <a:off x="2784389" y="3601234"/>
            <a:ext cx="4522185" cy="29790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261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9955E-24BF-4CC8-8934-EAD12DCF307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5B32995-7B7F-C597-D848-493286489AB8}"/>
              </a:ext>
            </a:extLst>
          </p:cNvPr>
          <p:cNvSpPr/>
          <p:nvPr/>
        </p:nvSpPr>
        <p:spPr>
          <a:xfrm>
            <a:off x="1184809" y="428178"/>
            <a:ext cx="7312210" cy="6300426"/>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Shortest(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for</a:t>
            </a:r>
            <a:r>
              <a:rPr lang="en-US" sz="1600" dirty="0">
                <a:solidFill>
                  <a:srgbClr val="000000"/>
                </a:solidFill>
                <a:latin typeface="Consolas" panose="020B0609020204030204" pitchFamily="49" charset="0"/>
              </a:rPr>
              <a:t> ( L = 0;  L &lt;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L++ )</a:t>
            </a: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R = L,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de-DE" sz="1600" dirty="0">
                <a:solidFill>
                  <a:srgbClr val="000000"/>
                </a:solidFill>
                <a:latin typeface="Consolas" panose="020B0609020204030204" pitchFamily="49" charset="0"/>
              </a:rPr>
              <a:t>               sum == bestSum &amp;&amp; R - L &lt; </a:t>
            </a:r>
            <a:r>
              <a:rPr lang="de-DE" sz="1600" dirty="0">
                <a:solidFill>
                  <a:srgbClr val="808080"/>
                </a:solidFill>
                <a:latin typeface="Consolas" panose="020B0609020204030204" pitchFamily="49" charset="0"/>
              </a:rPr>
              <a:t>bestR</a:t>
            </a:r>
            <a:r>
              <a:rPr lang="de-DE" sz="1600" dirty="0">
                <a:solidFill>
                  <a:srgbClr val="000000"/>
                </a:solidFill>
                <a:latin typeface="Consolas" panose="020B0609020204030204" pitchFamily="49" charset="0"/>
              </a:rPr>
              <a:t> - </a:t>
            </a:r>
            <a:r>
              <a:rPr lang="de-DE" sz="1600" dirty="0">
                <a:solidFill>
                  <a:srgbClr val="808080"/>
                </a:solidFill>
                <a:latin typeface="Consolas" panose="020B0609020204030204" pitchFamily="49" charset="0"/>
              </a:rPr>
              <a:t>bestL</a:t>
            </a:r>
            <a:r>
              <a:rPr lang="de-DE"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&lt;= 0 )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break</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3" name="TextBox 2">
            <a:extLst>
              <a:ext uri="{FF2B5EF4-FFF2-40B4-BE49-F238E27FC236}">
                <a16:creationId xmlns:a16="http://schemas.microsoft.com/office/drawing/2014/main" id="{C1042419-6252-92C9-31D1-FCA257B0966D}"/>
              </a:ext>
            </a:extLst>
          </p:cNvPr>
          <p:cNvSpPr txBox="1"/>
          <p:nvPr/>
        </p:nvSpPr>
        <p:spPr>
          <a:xfrm>
            <a:off x="4975860" y="4167277"/>
            <a:ext cx="3521159" cy="1569660"/>
          </a:xfrm>
          <a:prstGeom prst="rect">
            <a:avLst/>
          </a:prstGeom>
          <a:solidFill>
            <a:schemeClr val="bg1">
              <a:lumMod val="95000"/>
            </a:schemeClr>
          </a:solidFill>
        </p:spPr>
        <p:txBody>
          <a:bodyPr wrap="square">
            <a:spAutoFit/>
          </a:bodyPr>
          <a:lstStyle/>
          <a:p>
            <a:r>
              <a:rPr lang="en-US" sz="1600" dirty="0">
                <a:latin typeface="Consolas" panose="020B0609020204030204" pitchFamily="49" charset="0"/>
              </a:rPr>
              <a:t>Student ticks   = 5278229</a:t>
            </a:r>
          </a:p>
          <a:p>
            <a:r>
              <a:rPr lang="en-US" sz="1600" dirty="0">
                <a:latin typeface="Consolas" panose="020B0609020204030204" pitchFamily="49" charset="0"/>
              </a:rPr>
              <a:t>Benchmark ticks = 260295</a:t>
            </a:r>
          </a:p>
          <a:p>
            <a:r>
              <a:rPr lang="en-US" sz="1600" dirty="0">
                <a:latin typeface="Consolas" panose="020B0609020204030204" pitchFamily="49" charset="0"/>
              </a:rPr>
              <a:t>Ratio           = 20.2779</a:t>
            </a:r>
          </a:p>
          <a:p>
            <a:r>
              <a:rPr lang="en-US" sz="1600" dirty="0">
                <a:latin typeface="Consolas" panose="020B0609020204030204" pitchFamily="49" charset="0"/>
              </a:rPr>
              <a:t>Perf limit      = 1.1</a:t>
            </a:r>
          </a:p>
          <a:p>
            <a:r>
              <a:rPr lang="en-US" sz="1600" dirty="0">
                <a:latin typeface="Consolas" panose="020B0609020204030204" pitchFamily="49" charset="0"/>
              </a:rPr>
              <a:t>Performance is slow</a:t>
            </a:r>
          </a:p>
          <a:p>
            <a:r>
              <a:rPr lang="en-US" sz="1600" dirty="0">
                <a:latin typeface="Consolas" panose="020B0609020204030204" pitchFamily="49" charset="0"/>
              </a:rPr>
              <a:t>Test has failed</a:t>
            </a:r>
          </a:p>
        </p:txBody>
      </p:sp>
      <p:sp>
        <p:nvSpPr>
          <p:cNvPr id="7" name="TextBox 6">
            <a:extLst>
              <a:ext uri="{FF2B5EF4-FFF2-40B4-BE49-F238E27FC236}">
                <a16:creationId xmlns:a16="http://schemas.microsoft.com/office/drawing/2014/main" id="{AF26D04D-1FEC-44E0-A8EF-56AD42B3A043}"/>
              </a:ext>
            </a:extLst>
          </p:cNvPr>
          <p:cNvSpPr txBox="1"/>
          <p:nvPr/>
        </p:nvSpPr>
        <p:spPr>
          <a:xfrm>
            <a:off x="5057642" y="1359499"/>
            <a:ext cx="3269723" cy="400110"/>
          </a:xfrm>
          <a:prstGeom prst="rect">
            <a:avLst/>
          </a:prstGeom>
          <a:noFill/>
        </p:spPr>
        <p:txBody>
          <a:bodyPr wrap="square" rtlCol="0">
            <a:spAutoFit/>
          </a:bodyPr>
          <a:lstStyle/>
          <a:p>
            <a:r>
              <a:rPr lang="en-US" sz="2000" i="1" dirty="0">
                <a:solidFill>
                  <a:srgbClr val="C00000"/>
                </a:solidFill>
              </a:rPr>
              <a:t>So, what’s wrong here?</a:t>
            </a:r>
          </a:p>
        </p:txBody>
      </p:sp>
    </p:spTree>
    <p:extLst>
      <p:ext uri="{BB962C8B-B14F-4D97-AF65-F5344CB8AC3E}">
        <p14:creationId xmlns:p14="http://schemas.microsoft.com/office/powerpoint/2010/main" val="252410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07B1BE-5507-4C4F-9745-675653D2BB25}"/>
              </a:ext>
            </a:extLst>
          </p:cNvPr>
          <p:cNvSpPr/>
          <p:nvPr/>
        </p:nvSpPr>
        <p:spPr>
          <a:xfrm>
            <a:off x="1184809" y="428178"/>
            <a:ext cx="7312210" cy="6300426"/>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Shortest(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for</a:t>
            </a:r>
            <a:r>
              <a:rPr lang="en-US" sz="1600" dirty="0">
                <a:solidFill>
                  <a:srgbClr val="000000"/>
                </a:solidFill>
                <a:latin typeface="Consolas" panose="020B0609020204030204" pitchFamily="49" charset="0"/>
              </a:rPr>
              <a:t> ( L = 0;  L &lt;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L++ )</a:t>
            </a: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R = L,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de-DE" sz="1600" dirty="0">
                <a:solidFill>
                  <a:srgbClr val="000000"/>
                </a:solidFill>
                <a:latin typeface="Consolas" panose="020B0609020204030204" pitchFamily="49" charset="0"/>
              </a:rPr>
              <a:t>               sum == bestSum &amp;&amp; R - L &lt; </a:t>
            </a:r>
            <a:r>
              <a:rPr lang="de-DE" sz="1600" dirty="0">
                <a:solidFill>
                  <a:srgbClr val="808080"/>
                </a:solidFill>
                <a:latin typeface="Consolas" panose="020B0609020204030204" pitchFamily="49" charset="0"/>
              </a:rPr>
              <a:t>bestR</a:t>
            </a:r>
            <a:r>
              <a:rPr lang="de-DE" sz="1600" dirty="0">
                <a:solidFill>
                  <a:srgbClr val="000000"/>
                </a:solidFill>
                <a:latin typeface="Consolas" panose="020B0609020204030204" pitchFamily="49" charset="0"/>
              </a:rPr>
              <a:t> - </a:t>
            </a:r>
            <a:r>
              <a:rPr lang="de-DE" sz="1600" dirty="0">
                <a:solidFill>
                  <a:srgbClr val="808080"/>
                </a:solidFill>
                <a:latin typeface="Consolas" panose="020B0609020204030204" pitchFamily="49" charset="0"/>
              </a:rPr>
              <a:t>bestL</a:t>
            </a:r>
            <a:r>
              <a:rPr lang="de-DE"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&lt;= 0 )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break</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p>
          <a:p>
            <a:endParaRPr lang="en-US" sz="1600" dirty="0">
              <a:solidFill>
                <a:srgbClr val="000000"/>
              </a:solidFill>
              <a:latin typeface="Consolas" panose="020B0609020204030204" pitchFamily="49" charset="0"/>
            </a:endParaRP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4" name="TextBox 3">
            <a:extLst>
              <a:ext uri="{FF2B5EF4-FFF2-40B4-BE49-F238E27FC236}">
                <a16:creationId xmlns:a16="http://schemas.microsoft.com/office/drawing/2014/main" id="{AF26D04D-1FEC-44E0-A8EF-56AD42B3A043}"/>
              </a:ext>
            </a:extLst>
          </p:cNvPr>
          <p:cNvSpPr txBox="1"/>
          <p:nvPr/>
        </p:nvSpPr>
        <p:spPr>
          <a:xfrm>
            <a:off x="4167511" y="5151787"/>
            <a:ext cx="3269723" cy="400110"/>
          </a:xfrm>
          <a:prstGeom prst="rect">
            <a:avLst/>
          </a:prstGeom>
          <a:noFill/>
        </p:spPr>
        <p:txBody>
          <a:bodyPr wrap="square" rtlCol="0">
            <a:spAutoFit/>
          </a:bodyPr>
          <a:lstStyle/>
          <a:p>
            <a:r>
              <a:rPr lang="en-US" sz="2000" i="1" dirty="0">
                <a:solidFill>
                  <a:srgbClr val="C00000"/>
                </a:solidFill>
              </a:rPr>
              <a:t>Two exits to the for loop.</a:t>
            </a:r>
          </a:p>
        </p:txBody>
      </p:sp>
      <p:sp>
        <p:nvSpPr>
          <p:cNvPr id="6" name="Rectangle: Rounded Corners 5">
            <a:extLst>
              <a:ext uri="{FF2B5EF4-FFF2-40B4-BE49-F238E27FC236}">
                <a16:creationId xmlns:a16="http://schemas.microsoft.com/office/drawing/2014/main" id="{2018E5A1-63FB-48EA-9C8C-61F676E14579}"/>
              </a:ext>
            </a:extLst>
          </p:cNvPr>
          <p:cNvSpPr/>
          <p:nvPr/>
        </p:nvSpPr>
        <p:spPr>
          <a:xfrm>
            <a:off x="2111616" y="5082555"/>
            <a:ext cx="1951425" cy="56774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45E4A31-D5AF-4914-B218-A05D68CEDDD1}"/>
              </a:ext>
            </a:extLst>
          </p:cNvPr>
          <p:cNvSpPr txBox="1"/>
          <p:nvPr/>
        </p:nvSpPr>
        <p:spPr>
          <a:xfrm>
            <a:off x="4572000" y="1801863"/>
            <a:ext cx="4011283" cy="400110"/>
          </a:xfrm>
          <a:prstGeom prst="rect">
            <a:avLst/>
          </a:prstGeom>
          <a:noFill/>
        </p:spPr>
        <p:txBody>
          <a:bodyPr wrap="square" rtlCol="0">
            <a:spAutoFit/>
          </a:bodyPr>
          <a:lstStyle/>
          <a:p>
            <a:r>
              <a:rPr lang="en-US" sz="2000" i="1" dirty="0">
                <a:solidFill>
                  <a:srgbClr val="C00000"/>
                </a:solidFill>
              </a:rPr>
              <a:t>Do we really need two nested loops?</a:t>
            </a:r>
          </a:p>
        </p:txBody>
      </p:sp>
      <p:sp>
        <p:nvSpPr>
          <p:cNvPr id="8" name="Rectangle: Rounded Corners 7">
            <a:extLst>
              <a:ext uri="{FF2B5EF4-FFF2-40B4-BE49-F238E27FC236}">
                <a16:creationId xmlns:a16="http://schemas.microsoft.com/office/drawing/2014/main" id="{0241A724-1BFE-4CE6-A5E1-DC8B9AD60A65}"/>
              </a:ext>
            </a:extLst>
          </p:cNvPr>
          <p:cNvSpPr/>
          <p:nvPr/>
        </p:nvSpPr>
        <p:spPr>
          <a:xfrm>
            <a:off x="1392748" y="2362359"/>
            <a:ext cx="4792392" cy="63100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3679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E81D5A-17E4-4D7C-8A6A-D56FA071BCFF}"/>
              </a:ext>
            </a:extLst>
          </p:cNvPr>
          <p:cNvSpPr/>
          <p:nvPr/>
        </p:nvSpPr>
        <p:spPr>
          <a:xfrm>
            <a:off x="707135" y="305068"/>
            <a:ext cx="7370064" cy="6247864"/>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BenchmarkSolution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endParaRPr lang="en-US" sz="1600" dirty="0">
              <a:solidFill>
                <a:srgbClr val="000000"/>
              </a:solidFill>
              <a:latin typeface="Consolas" panose="020B0609020204030204" pitchFamily="49" charset="0"/>
            </a:endParaRP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L = R =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de-DE" sz="1600" dirty="0">
                <a:solidFill>
                  <a:srgbClr val="000000"/>
                </a:solidFill>
                <a:latin typeface="Consolas" panose="020B0609020204030204" pitchFamily="49" charset="0"/>
              </a:rPr>
              <a:t>            sum == bestSum &amp;&amp; R - L &lt; </a:t>
            </a:r>
            <a:r>
              <a:rPr lang="de-DE" sz="1600" dirty="0">
                <a:solidFill>
                  <a:srgbClr val="808080"/>
                </a:solidFill>
                <a:latin typeface="Consolas" panose="020B0609020204030204" pitchFamily="49" charset="0"/>
              </a:rPr>
              <a:t>bestR</a:t>
            </a:r>
            <a:r>
              <a:rPr lang="de-DE" sz="1600" dirty="0">
                <a:solidFill>
                  <a:srgbClr val="000000"/>
                </a:solidFill>
                <a:latin typeface="Consolas" panose="020B0609020204030204" pitchFamily="49" charset="0"/>
              </a:rPr>
              <a:t> - </a:t>
            </a:r>
            <a:r>
              <a:rPr lang="de-DE" sz="1600" dirty="0">
                <a:solidFill>
                  <a:srgbClr val="808080"/>
                </a:solidFill>
                <a:latin typeface="Consolas" panose="020B0609020204030204" pitchFamily="49" charset="0"/>
              </a:rPr>
              <a:t>bestL</a:t>
            </a:r>
            <a:r>
              <a:rPr lang="de-DE"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&lt;= 0 )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0;</a:t>
            </a:r>
          </a:p>
          <a:p>
            <a:r>
              <a:rPr lang="en-US" sz="1600" dirty="0">
                <a:solidFill>
                  <a:srgbClr val="000000"/>
                </a:solidFill>
                <a:latin typeface="Consolas" panose="020B0609020204030204" pitchFamily="49" charset="0"/>
              </a:rPr>
              <a:t>         L = R + 1;</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3" name="TextBox 2">
            <a:extLst>
              <a:ext uri="{FF2B5EF4-FFF2-40B4-BE49-F238E27FC236}">
                <a16:creationId xmlns:a16="http://schemas.microsoft.com/office/drawing/2014/main" id="{22B57C57-F994-427B-9E14-5B10178E6F24}"/>
              </a:ext>
            </a:extLst>
          </p:cNvPr>
          <p:cNvSpPr txBox="1"/>
          <p:nvPr/>
        </p:nvSpPr>
        <p:spPr>
          <a:xfrm>
            <a:off x="5697261" y="1514535"/>
            <a:ext cx="3269723" cy="400110"/>
          </a:xfrm>
          <a:prstGeom prst="rect">
            <a:avLst/>
          </a:prstGeom>
          <a:noFill/>
        </p:spPr>
        <p:txBody>
          <a:bodyPr wrap="square" rtlCol="0">
            <a:spAutoFit/>
          </a:bodyPr>
          <a:lstStyle/>
          <a:p>
            <a:r>
              <a:rPr lang="en-US" sz="2000" i="1" dirty="0">
                <a:solidFill>
                  <a:srgbClr val="C00000"/>
                </a:solidFill>
              </a:rPr>
              <a:t>Can this be improved?</a:t>
            </a:r>
          </a:p>
        </p:txBody>
      </p:sp>
      <p:sp>
        <p:nvSpPr>
          <p:cNvPr id="4" name="TextBox 3">
            <a:extLst>
              <a:ext uri="{FF2B5EF4-FFF2-40B4-BE49-F238E27FC236}">
                <a16:creationId xmlns:a16="http://schemas.microsoft.com/office/drawing/2014/main" id="{F8CC48F8-7E0E-9473-5FDA-5A344481D5FC}"/>
              </a:ext>
            </a:extLst>
          </p:cNvPr>
          <p:cNvSpPr txBox="1"/>
          <p:nvPr/>
        </p:nvSpPr>
        <p:spPr>
          <a:xfrm>
            <a:off x="4975860" y="4167277"/>
            <a:ext cx="3521159" cy="1569660"/>
          </a:xfrm>
          <a:prstGeom prst="rect">
            <a:avLst/>
          </a:prstGeom>
          <a:solidFill>
            <a:schemeClr val="bg1">
              <a:lumMod val="95000"/>
            </a:schemeClr>
          </a:solidFill>
        </p:spPr>
        <p:txBody>
          <a:bodyPr wrap="square">
            <a:spAutoFit/>
          </a:bodyPr>
          <a:lstStyle/>
          <a:p>
            <a:r>
              <a:rPr lang="en-US" sz="1600" dirty="0">
                <a:latin typeface="Consolas" panose="020B0609020204030204" pitchFamily="49" charset="0"/>
              </a:rPr>
              <a:t>Student ticks   = 251726</a:t>
            </a:r>
          </a:p>
          <a:p>
            <a:r>
              <a:rPr lang="en-US" sz="1600" dirty="0">
                <a:latin typeface="Consolas" panose="020B0609020204030204" pitchFamily="49" charset="0"/>
              </a:rPr>
              <a:t>Benchmark ticks = 260461</a:t>
            </a:r>
          </a:p>
          <a:p>
            <a:r>
              <a:rPr lang="en-US" sz="1600" dirty="0">
                <a:latin typeface="Consolas" panose="020B0609020204030204" pitchFamily="49" charset="0"/>
              </a:rPr>
              <a:t>Ratio           = 0.966463</a:t>
            </a:r>
          </a:p>
          <a:p>
            <a:r>
              <a:rPr lang="en-US" sz="1600" dirty="0">
                <a:latin typeface="Consolas" panose="020B0609020204030204" pitchFamily="49" charset="0"/>
              </a:rPr>
              <a:t>Perf limit      = 1.1</a:t>
            </a:r>
          </a:p>
          <a:p>
            <a:r>
              <a:rPr lang="en-US" sz="1600" dirty="0">
                <a:latin typeface="Consolas" panose="020B0609020204030204" pitchFamily="49" charset="0"/>
              </a:rPr>
              <a:t>Performance is okay</a:t>
            </a:r>
          </a:p>
          <a:p>
            <a:r>
              <a:rPr lang="en-US" sz="1600" dirty="0">
                <a:latin typeface="Consolas" panose="020B0609020204030204" pitchFamily="49" charset="0"/>
              </a:rPr>
              <a:t>Test succeeded</a:t>
            </a:r>
          </a:p>
        </p:txBody>
      </p:sp>
      <p:sp>
        <p:nvSpPr>
          <p:cNvPr id="5" name="Rectangle: Rounded Corners 4">
            <a:extLst>
              <a:ext uri="{FF2B5EF4-FFF2-40B4-BE49-F238E27FC236}">
                <a16:creationId xmlns:a16="http://schemas.microsoft.com/office/drawing/2014/main" id="{F5423ADE-1910-4308-93DA-869514DBCA86}"/>
              </a:ext>
            </a:extLst>
          </p:cNvPr>
          <p:cNvSpPr/>
          <p:nvPr/>
        </p:nvSpPr>
        <p:spPr>
          <a:xfrm>
            <a:off x="4571999" y="1997916"/>
            <a:ext cx="530121" cy="3698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1738C1F4-106D-D2EA-D21D-CF4EA2689282}"/>
              </a:ext>
            </a:extLst>
          </p:cNvPr>
          <p:cNvSpPr/>
          <p:nvPr/>
        </p:nvSpPr>
        <p:spPr>
          <a:xfrm>
            <a:off x="2171700" y="5172398"/>
            <a:ext cx="762000" cy="3698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E9C0AA2-94A5-0ACD-4D1C-AE0247D91C61}"/>
              </a:ext>
            </a:extLst>
          </p:cNvPr>
          <p:cNvSpPr txBox="1"/>
          <p:nvPr/>
        </p:nvSpPr>
        <p:spPr>
          <a:xfrm>
            <a:off x="5697261" y="1849815"/>
            <a:ext cx="3269723" cy="707886"/>
          </a:xfrm>
          <a:prstGeom prst="rect">
            <a:avLst/>
          </a:prstGeom>
          <a:noFill/>
        </p:spPr>
        <p:txBody>
          <a:bodyPr wrap="square" rtlCol="0">
            <a:spAutoFit/>
          </a:bodyPr>
          <a:lstStyle/>
          <a:p>
            <a:r>
              <a:rPr lang="en-US" sz="2000" i="1" dirty="0">
                <a:solidFill>
                  <a:srgbClr val="C00000"/>
                </a:solidFill>
              </a:rPr>
              <a:t>Yes, you could move the increment.</a:t>
            </a:r>
          </a:p>
        </p:txBody>
      </p:sp>
    </p:spTree>
    <p:extLst>
      <p:ext uri="{BB962C8B-B14F-4D97-AF65-F5344CB8AC3E}">
        <p14:creationId xmlns:p14="http://schemas.microsoft.com/office/powerpoint/2010/main" val="322551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440D9B-CDF4-0F5D-94B3-A3ECA06D0FF5}"/>
              </a:ext>
            </a:extLst>
          </p:cNvPr>
          <p:cNvPicPr>
            <a:picLocks noChangeAspect="1"/>
          </p:cNvPicPr>
          <p:nvPr/>
        </p:nvPicPr>
        <p:blipFill>
          <a:blip r:embed="rId2"/>
          <a:stretch>
            <a:fillRect/>
          </a:stretch>
        </p:blipFill>
        <p:spPr>
          <a:xfrm>
            <a:off x="945028" y="318505"/>
            <a:ext cx="7253943" cy="6220989"/>
          </a:xfrm>
          <a:prstGeom prst="rect">
            <a:avLst/>
          </a:prstGeom>
        </p:spPr>
      </p:pic>
    </p:spTree>
    <p:extLst>
      <p:ext uri="{BB962C8B-B14F-4D97-AF65-F5344CB8AC3E}">
        <p14:creationId xmlns:p14="http://schemas.microsoft.com/office/powerpoint/2010/main" val="3256707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A7ECCD-8287-4CA4-832A-17761E159103}"/>
              </a:ext>
            </a:extLst>
          </p:cNvPr>
          <p:cNvSpPr/>
          <p:nvPr/>
        </p:nvSpPr>
        <p:spPr>
          <a:xfrm>
            <a:off x="722663" y="181957"/>
            <a:ext cx="7698673" cy="6494085"/>
          </a:xfrm>
          <a:prstGeom prst="rect">
            <a:avLst/>
          </a:prstGeom>
        </p:spPr>
        <p:txBody>
          <a:bodyPr wrap="square">
            <a:spAutoFit/>
          </a:bodyPr>
          <a:lstStyle/>
          <a:p>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ImprovedBenchmark</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int</a:t>
            </a:r>
            <a:r>
              <a:rPr lang="en-US" sz="1600" dirty="0">
                <a:solidFill>
                  <a:srgbClr val="000000"/>
                </a:solidFill>
                <a:latin typeface="Consolas" panose="020B0609020204030204" pitchFamily="49" charset="0"/>
              </a:rPr>
              <a:t> &amp;</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6F008A"/>
                </a:solidFill>
                <a:latin typeface="Consolas" panose="020B0609020204030204" pitchFamily="49" charset="0"/>
              </a:rPr>
              <a:t>assert</a:t>
            </a:r>
            <a:r>
              <a:rPr lang="en-US" sz="1600" dirty="0">
                <a:solidFill>
                  <a:srgbClr val="000000"/>
                </a:solidFill>
                <a:latin typeface="Consolas" panose="020B0609020204030204" pitchFamily="49" charset="0"/>
              </a:rPr>
              <a:t>( </a:t>
            </a:r>
            <a:r>
              <a:rPr lang="en-US" sz="1600" dirty="0">
                <a:solidFill>
                  <a:srgbClr val="808080"/>
                </a:solidFill>
                <a:latin typeface="Consolas" panose="020B0609020204030204" pitchFamily="49" charset="0"/>
              </a:rPr>
              <a:t>n</a:t>
            </a:r>
            <a:r>
              <a:rPr lang="en-US" sz="1600" dirty="0">
                <a:solidFill>
                  <a:srgbClr val="000000"/>
                </a:solidFill>
                <a:latin typeface="Consolas" panose="020B0609020204030204" pitchFamily="49" charset="0"/>
              </a:rPr>
              <a:t> );</a:t>
            </a:r>
          </a:p>
          <a:p>
            <a:r>
              <a:rPr lang="de-DE" sz="1600" dirty="0">
                <a:solidFill>
                  <a:srgbClr val="000000"/>
                </a:solidFill>
                <a:latin typeface="Consolas" panose="020B0609020204030204" pitchFamily="49" charset="0"/>
              </a:rPr>
              <a:t>   </a:t>
            </a:r>
            <a:r>
              <a:rPr lang="de-DE" sz="1600" dirty="0">
                <a:solidFill>
                  <a:srgbClr val="0000FF"/>
                </a:solidFill>
                <a:latin typeface="Consolas" panose="020B0609020204030204" pitchFamily="49" charset="0"/>
              </a:rPr>
              <a:t>int</a:t>
            </a:r>
            <a:r>
              <a:rPr lang="de-DE" sz="1600" dirty="0">
                <a:solidFill>
                  <a:srgbClr val="000000"/>
                </a:solidFill>
                <a:latin typeface="Consolas" panose="020B0609020204030204" pitchFamily="49" charset="0"/>
              </a:rPr>
              <a:t> sum, bestSum, L,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[ 0 ];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0;</a:t>
            </a:r>
          </a:p>
          <a:p>
            <a:endParaRPr lang="en-US" sz="1600" dirty="0">
              <a:solidFill>
                <a:srgbClr val="000000"/>
              </a:solidFill>
              <a:latin typeface="Consolas" panose="020B0609020204030204" pitchFamily="49" charset="0"/>
            </a:endParaRPr>
          </a:p>
          <a:p>
            <a:r>
              <a:rPr lang="pt-BR" sz="1600" dirty="0">
                <a:solidFill>
                  <a:srgbClr val="000000"/>
                </a:solidFill>
                <a:latin typeface="Consolas" panose="020B0609020204030204" pitchFamily="49" charset="0"/>
              </a:rPr>
              <a:t>   </a:t>
            </a:r>
            <a:r>
              <a:rPr lang="pt-BR" sz="1600" dirty="0">
                <a:solidFill>
                  <a:srgbClr val="0000FF"/>
                </a:solidFill>
                <a:latin typeface="Consolas" panose="020B0609020204030204" pitchFamily="49" charset="0"/>
              </a:rPr>
              <a:t>for</a:t>
            </a:r>
            <a:r>
              <a:rPr lang="pt-BR" sz="1600" dirty="0">
                <a:solidFill>
                  <a:srgbClr val="000000"/>
                </a:solidFill>
                <a:latin typeface="Consolas" panose="020B0609020204030204" pitchFamily="49" charset="0"/>
              </a:rPr>
              <a:t> ( L = R = sum = 0;  R &lt; </a:t>
            </a:r>
            <a:r>
              <a:rPr lang="pt-BR" sz="1600" dirty="0">
                <a:solidFill>
                  <a:srgbClr val="808080"/>
                </a:solidFill>
                <a:latin typeface="Consolas" panose="020B0609020204030204" pitchFamily="49" charset="0"/>
              </a:rPr>
              <a:t>n</a:t>
            </a:r>
            <a:r>
              <a:rPr lang="pt-BR"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a:t>
            </a:r>
            <a:r>
              <a:rPr lang="en-US" sz="1600" dirty="0">
                <a:solidFill>
                  <a:srgbClr val="808080"/>
                </a:solidFill>
                <a:latin typeface="Consolas" panose="020B0609020204030204" pitchFamily="49" charset="0"/>
              </a:rPr>
              <a:t>a</a:t>
            </a:r>
            <a:r>
              <a:rPr lang="en-US" sz="1600" dirty="0">
                <a:solidFill>
                  <a:srgbClr val="000000"/>
                </a:solidFill>
                <a:latin typeface="Consolas" panose="020B0609020204030204" pitchFamily="49" charset="0"/>
              </a:rPr>
              <a:t>[ R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&gt;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a:t>
            </a:r>
          </a:p>
          <a:p>
            <a:r>
              <a:rPr lang="de-DE" sz="1600" dirty="0">
                <a:solidFill>
                  <a:srgbClr val="000000"/>
                </a:solidFill>
                <a:latin typeface="Consolas" panose="020B0609020204030204" pitchFamily="49" charset="0"/>
              </a:rPr>
              <a:t>            sum == bestSum &amp;&amp; R - L &lt; </a:t>
            </a:r>
            <a:r>
              <a:rPr lang="de-DE" sz="1600" dirty="0">
                <a:solidFill>
                  <a:srgbClr val="808080"/>
                </a:solidFill>
                <a:latin typeface="Consolas" panose="020B0609020204030204" pitchFamily="49" charset="0"/>
              </a:rPr>
              <a:t>bestR</a:t>
            </a:r>
            <a:r>
              <a:rPr lang="de-DE" sz="1600" dirty="0">
                <a:solidFill>
                  <a:srgbClr val="000000"/>
                </a:solidFill>
                <a:latin typeface="Consolas" panose="020B0609020204030204" pitchFamily="49" charset="0"/>
              </a:rPr>
              <a:t> - </a:t>
            </a:r>
            <a:r>
              <a:rPr lang="de-DE" sz="1600" dirty="0">
                <a:solidFill>
                  <a:srgbClr val="808080"/>
                </a:solidFill>
                <a:latin typeface="Consolas" panose="020B0609020204030204" pitchFamily="49" charset="0"/>
              </a:rPr>
              <a:t>bestL</a:t>
            </a:r>
            <a:r>
              <a:rPr lang="de-DE"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bestL</a:t>
            </a:r>
            <a:r>
              <a:rPr lang="en-US" sz="1600" dirty="0">
                <a:solidFill>
                  <a:srgbClr val="000000"/>
                </a:solidFill>
                <a:latin typeface="Consolas" panose="020B0609020204030204" pitchFamily="49" charset="0"/>
              </a:rPr>
              <a:t> = L;</a:t>
            </a:r>
          </a:p>
          <a:p>
            <a:r>
              <a:rPr lang="en-US" sz="1600" dirty="0">
                <a:solidFill>
                  <a:srgbClr val="000000"/>
                </a:solidFill>
                <a:latin typeface="Consolas" panose="020B0609020204030204" pitchFamily="49" charset="0"/>
              </a:rPr>
              <a:t>         </a:t>
            </a:r>
            <a:r>
              <a:rPr lang="en-US" sz="1600" dirty="0" err="1">
                <a:solidFill>
                  <a:srgbClr val="808080"/>
                </a:solidFill>
                <a:latin typeface="Consolas" panose="020B0609020204030204" pitchFamily="49" charset="0"/>
              </a:rPr>
              <a:t>bestR</a:t>
            </a:r>
            <a:r>
              <a:rPr lang="en-US" sz="1600" dirty="0">
                <a:solidFill>
                  <a:srgbClr val="000000"/>
                </a:solidFill>
                <a:latin typeface="Consolas" panose="020B0609020204030204" pitchFamily="49" charset="0"/>
              </a:rPr>
              <a:t> = R;</a:t>
            </a:r>
          </a:p>
          <a:p>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 = sum;</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R++;</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if</a:t>
            </a:r>
            <a:r>
              <a:rPr lang="en-US" sz="1600" dirty="0">
                <a:solidFill>
                  <a:srgbClr val="000000"/>
                </a:solidFill>
                <a:latin typeface="Consolas" panose="020B0609020204030204" pitchFamily="49" charset="0"/>
              </a:rPr>
              <a:t> ( sum &lt;= 0 )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sum = 0;</a:t>
            </a:r>
          </a:p>
          <a:p>
            <a:r>
              <a:rPr lang="en-US" sz="1600" dirty="0">
                <a:solidFill>
                  <a:srgbClr val="000000"/>
                </a:solidFill>
                <a:latin typeface="Consolas" panose="020B0609020204030204" pitchFamily="49" charset="0"/>
              </a:rPr>
              <a:t>         L = R;</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p>
          <a:p>
            <a:r>
              <a:rPr lang="en-US" sz="1600" dirty="0">
                <a:solidFill>
                  <a:srgbClr val="000000"/>
                </a:solidFill>
                <a:latin typeface="Consolas" panose="020B0609020204030204" pitchFamily="49" charset="0"/>
              </a:rPr>
              <a:t>   </a:t>
            </a:r>
            <a:r>
              <a:rPr lang="en-US" sz="1600" dirty="0">
                <a:solidFill>
                  <a:srgbClr val="0000FF"/>
                </a:solidFill>
                <a:latin typeface="Consolas" panose="020B0609020204030204" pitchFamily="49" charset="0"/>
              </a:rPr>
              <a:t>return</a:t>
            </a:r>
            <a:r>
              <a:rPr lang="en-US" sz="1600" dirty="0">
                <a:solidFill>
                  <a:srgbClr val="000000"/>
                </a:solidFill>
                <a:latin typeface="Consolas" panose="020B0609020204030204" pitchFamily="49" charset="0"/>
              </a:rPr>
              <a:t> </a:t>
            </a:r>
            <a:r>
              <a:rPr lang="en-US" sz="1600" dirty="0" err="1">
                <a:solidFill>
                  <a:srgbClr val="000000"/>
                </a:solidFill>
                <a:latin typeface="Consolas" panose="020B0609020204030204" pitchFamily="49" charset="0"/>
              </a:rPr>
              <a:t>bestSum</a:t>
            </a:r>
            <a:r>
              <a:rPr lang="en-US" sz="1600" dirty="0">
                <a:solidFill>
                  <a:srgbClr val="000000"/>
                </a:solidFill>
                <a:latin typeface="Consolas" panose="020B0609020204030204" pitchFamily="49" charset="0"/>
              </a:rPr>
              <a:t>;</a:t>
            </a:r>
          </a:p>
          <a:p>
            <a:r>
              <a:rPr lang="en-US" sz="1600" dirty="0">
                <a:solidFill>
                  <a:srgbClr val="000000"/>
                </a:solidFill>
                <a:latin typeface="Consolas" panose="020B0609020204030204" pitchFamily="49" charset="0"/>
              </a:rPr>
              <a:t>   }</a:t>
            </a:r>
            <a:endParaRPr lang="en-US" sz="1600" dirty="0"/>
          </a:p>
        </p:txBody>
      </p:sp>
      <p:sp>
        <p:nvSpPr>
          <p:cNvPr id="3" name="Rectangle: Rounded Corners 2">
            <a:extLst>
              <a:ext uri="{FF2B5EF4-FFF2-40B4-BE49-F238E27FC236}">
                <a16:creationId xmlns:a16="http://schemas.microsoft.com/office/drawing/2014/main" id="{028FC50C-7C37-474A-AF1F-84F768749DAD}"/>
              </a:ext>
            </a:extLst>
          </p:cNvPr>
          <p:cNvSpPr/>
          <p:nvPr/>
        </p:nvSpPr>
        <p:spPr>
          <a:xfrm>
            <a:off x="1341453" y="4320534"/>
            <a:ext cx="711633" cy="37223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37C684AC-3FFD-47F7-B2A2-97F5074933A1}"/>
              </a:ext>
            </a:extLst>
          </p:cNvPr>
          <p:cNvSpPr/>
          <p:nvPr/>
        </p:nvSpPr>
        <p:spPr>
          <a:xfrm>
            <a:off x="2149461" y="5309696"/>
            <a:ext cx="429837" cy="37223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6D850B2-A256-FBA7-A026-EA1CEF998E5A}"/>
              </a:ext>
            </a:extLst>
          </p:cNvPr>
          <p:cNvSpPr txBox="1"/>
          <p:nvPr/>
        </p:nvSpPr>
        <p:spPr>
          <a:xfrm>
            <a:off x="4975860" y="4167277"/>
            <a:ext cx="3521159" cy="1569660"/>
          </a:xfrm>
          <a:prstGeom prst="rect">
            <a:avLst/>
          </a:prstGeom>
          <a:solidFill>
            <a:schemeClr val="bg1">
              <a:lumMod val="95000"/>
            </a:schemeClr>
          </a:solidFill>
        </p:spPr>
        <p:txBody>
          <a:bodyPr wrap="square">
            <a:spAutoFit/>
          </a:bodyPr>
          <a:lstStyle/>
          <a:p>
            <a:r>
              <a:rPr lang="en-US" sz="1600" dirty="0">
                <a:latin typeface="Consolas" panose="020B0609020204030204" pitchFamily="49" charset="0"/>
              </a:rPr>
              <a:t>Student ticks   = 240777</a:t>
            </a:r>
          </a:p>
          <a:p>
            <a:r>
              <a:rPr lang="en-US" sz="1600" dirty="0">
                <a:latin typeface="Consolas" panose="020B0609020204030204" pitchFamily="49" charset="0"/>
              </a:rPr>
              <a:t>Benchmark ticks = 304328</a:t>
            </a:r>
          </a:p>
          <a:p>
            <a:r>
              <a:rPr lang="en-US" sz="1600" dirty="0">
                <a:latin typeface="Consolas" panose="020B0609020204030204" pitchFamily="49" charset="0"/>
              </a:rPr>
              <a:t>Ratio           = 0.791176</a:t>
            </a:r>
          </a:p>
          <a:p>
            <a:r>
              <a:rPr lang="en-US" sz="1600" dirty="0">
                <a:latin typeface="Consolas" panose="020B0609020204030204" pitchFamily="49" charset="0"/>
              </a:rPr>
              <a:t>Perf limit      = 1.1</a:t>
            </a:r>
          </a:p>
          <a:p>
            <a:r>
              <a:rPr lang="en-US" sz="1600" dirty="0">
                <a:latin typeface="Consolas" panose="020B0609020204030204" pitchFamily="49" charset="0"/>
              </a:rPr>
              <a:t>Performance is okay</a:t>
            </a:r>
          </a:p>
          <a:p>
            <a:r>
              <a:rPr lang="en-US" sz="1600" dirty="0">
                <a:latin typeface="Consolas" panose="020B0609020204030204" pitchFamily="49" charset="0"/>
              </a:rPr>
              <a:t>Test succeeded</a:t>
            </a:r>
          </a:p>
        </p:txBody>
      </p:sp>
    </p:spTree>
    <p:extLst>
      <p:ext uri="{BB962C8B-B14F-4D97-AF65-F5344CB8AC3E}">
        <p14:creationId xmlns:p14="http://schemas.microsoft.com/office/powerpoint/2010/main" val="1679686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F022E-DC58-7CE5-E60C-D0C2D9731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1DCBA7-6857-3283-0BCD-9D17B1416F35}"/>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DB093A6F-AF5F-5B99-518F-3BA46DD8CD62}"/>
              </a:ext>
            </a:extLst>
          </p:cNvPr>
          <p:cNvSpPr>
            <a:spLocks noGrp="1"/>
          </p:cNvSpPr>
          <p:nvPr>
            <p:ph idx="1"/>
          </p:nvPr>
        </p:nvSpPr>
        <p:spPr/>
        <p:txBody>
          <a:bodyPr/>
          <a:lstStyle/>
          <a:p>
            <a:pPr marL="514350" indent="-514350">
              <a:buFont typeface="+mj-lt"/>
              <a:buAutoNum type="arabicPeriod"/>
            </a:pPr>
            <a:r>
              <a:rPr lang="en-US" dirty="0">
                <a:solidFill>
                  <a:schemeClr val="bg1">
                    <a:lumMod val="65000"/>
                  </a:schemeClr>
                </a:solidFill>
              </a:rPr>
              <a:t>Course details</a:t>
            </a:r>
          </a:p>
          <a:p>
            <a:pPr marL="514350" indent="-514350">
              <a:buFont typeface="+mj-lt"/>
              <a:buAutoNum type="arabicPeriod"/>
            </a:pPr>
            <a:r>
              <a:rPr lang="en-US" dirty="0">
                <a:solidFill>
                  <a:schemeClr val="bg1">
                    <a:lumMod val="65000"/>
                  </a:schemeClr>
                </a:solidFill>
              </a:rPr>
              <a:t>MostPositiveSubsequence</a:t>
            </a:r>
          </a:p>
          <a:p>
            <a:pPr marL="514350" indent="-514350">
              <a:buFont typeface="+mj-lt"/>
              <a:buAutoNum type="arabicPeriod"/>
            </a:pPr>
            <a:r>
              <a:rPr lang="en-US" dirty="0">
                <a:solidFill>
                  <a:srgbClr val="C00000"/>
                </a:solidFill>
              </a:rPr>
              <a:t>History of the web</a:t>
            </a:r>
          </a:p>
          <a:p>
            <a:pPr marL="514350" indent="-514350">
              <a:buFont typeface="+mj-lt"/>
              <a:buAutoNum type="arabicPeriod"/>
            </a:pPr>
            <a:r>
              <a:rPr lang="en-US" dirty="0"/>
              <a:t>Search basics</a:t>
            </a:r>
          </a:p>
          <a:p>
            <a:pPr marL="514350" indent="-514350">
              <a:buFont typeface="+mj-lt"/>
              <a:buAutoNum type="arabicPeriod"/>
            </a:pPr>
            <a:r>
              <a:rPr lang="en-US" dirty="0"/>
              <a:t>Your project</a:t>
            </a:r>
          </a:p>
          <a:p>
            <a:endParaRPr lang="en-US" dirty="0"/>
          </a:p>
        </p:txBody>
      </p:sp>
    </p:spTree>
    <p:extLst>
      <p:ext uri="{BB962C8B-B14F-4D97-AF65-F5344CB8AC3E}">
        <p14:creationId xmlns:p14="http://schemas.microsoft.com/office/powerpoint/2010/main" val="790729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26A-0E50-4329-93DC-9F75CF94FB83}"/>
              </a:ext>
            </a:extLst>
          </p:cNvPr>
          <p:cNvSpPr>
            <a:spLocks noGrp="1"/>
          </p:cNvSpPr>
          <p:nvPr>
            <p:ph type="title"/>
          </p:nvPr>
        </p:nvSpPr>
        <p:spPr/>
        <p:txBody>
          <a:bodyPr/>
          <a:lstStyle/>
          <a:p>
            <a:r>
              <a:rPr lang="en-US" dirty="0"/>
              <a:t>before the web</a:t>
            </a:r>
          </a:p>
        </p:txBody>
      </p:sp>
      <p:sp>
        <p:nvSpPr>
          <p:cNvPr id="3" name="Content Placeholder 2">
            <a:extLst>
              <a:ext uri="{FF2B5EF4-FFF2-40B4-BE49-F238E27FC236}">
                <a16:creationId xmlns:a16="http://schemas.microsoft.com/office/drawing/2014/main" id="{196ADD7C-BF61-4857-936A-27C307C284B4}"/>
              </a:ext>
            </a:extLst>
          </p:cNvPr>
          <p:cNvSpPr>
            <a:spLocks noGrp="1"/>
          </p:cNvSpPr>
          <p:nvPr>
            <p:ph idx="1"/>
          </p:nvPr>
        </p:nvSpPr>
        <p:spPr/>
        <p:txBody>
          <a:bodyPr>
            <a:normAutofit/>
          </a:bodyPr>
          <a:lstStyle/>
          <a:p>
            <a:pPr marL="1371600" indent="-1371600">
              <a:spcBef>
                <a:spcPts val="2000"/>
              </a:spcBef>
              <a:buNone/>
            </a:pPr>
            <a:r>
              <a:rPr lang="en-US" dirty="0"/>
              <a:t>1970s	Internal networks, mostly for email. Dial in for time sharing.  300 baud modems.</a:t>
            </a:r>
          </a:p>
          <a:p>
            <a:pPr marL="1371600" indent="-1371600">
              <a:spcBef>
                <a:spcPts val="2000"/>
              </a:spcBef>
              <a:buNone/>
            </a:pPr>
            <a:r>
              <a:rPr lang="en-US" dirty="0"/>
              <a:t>1980s	USENET newsgroups.  Posts were  passed by polling from one machine to the next.  2400 baud modems.</a:t>
            </a:r>
          </a:p>
          <a:p>
            <a:pPr marL="1371600" indent="-1371600">
              <a:spcBef>
                <a:spcPts val="2000"/>
              </a:spcBef>
              <a:buNone/>
            </a:pPr>
            <a:r>
              <a:rPr lang="en-US" dirty="0"/>
              <a:t>1990s	Bulletin boards, CompuServe, BIX, many others.  9600 baud modems.</a:t>
            </a:r>
          </a:p>
          <a:p>
            <a:pPr>
              <a:spcBef>
                <a:spcPts val="2000"/>
              </a:spcBef>
            </a:pPr>
            <a:endParaRPr lang="en-US" dirty="0"/>
          </a:p>
        </p:txBody>
      </p:sp>
    </p:spTree>
    <p:extLst>
      <p:ext uri="{BB962C8B-B14F-4D97-AF65-F5344CB8AC3E}">
        <p14:creationId xmlns:p14="http://schemas.microsoft.com/office/powerpoint/2010/main" val="2106294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4BD5FC-8D43-4777-BC94-5220EE27014A}"/>
              </a:ext>
            </a:extLst>
          </p:cNvPr>
          <p:cNvSpPr>
            <a:spLocks noGrp="1"/>
          </p:cNvSpPr>
          <p:nvPr>
            <p:ph idx="1"/>
          </p:nvPr>
        </p:nvSpPr>
        <p:spPr>
          <a:xfrm>
            <a:off x="444500" y="1399849"/>
            <a:ext cx="8477250" cy="3968309"/>
          </a:xfrm>
        </p:spPr>
        <p:txBody>
          <a:bodyPr>
            <a:normAutofit fontScale="62500" lnSpcReduction="20000"/>
          </a:bodyPr>
          <a:lstStyle/>
          <a:p>
            <a:pPr marL="0" indent="0">
              <a:spcBef>
                <a:spcPts val="0"/>
              </a:spcBef>
              <a:buNone/>
            </a:pPr>
            <a:r>
              <a:rPr lang="en-US" dirty="0">
                <a:latin typeface="Consolas" panose="020B0609020204030204" pitchFamily="49" charset="0"/>
              </a:rPr>
              <a:t>Newsgroups: </a:t>
            </a:r>
            <a:r>
              <a:rPr lang="en-US" dirty="0" err="1">
                <a:latin typeface="Consolas" panose="020B0609020204030204" pitchFamily="49" charset="0"/>
              </a:rPr>
              <a:t>rec.humor</a:t>
            </a:r>
            <a:endParaRPr lang="en-US" dirty="0">
              <a:latin typeface="Consolas" panose="020B0609020204030204" pitchFamily="49" charset="0"/>
            </a:endParaRPr>
          </a:p>
          <a:p>
            <a:pPr marL="0" indent="0">
              <a:spcBef>
                <a:spcPts val="0"/>
              </a:spcBef>
              <a:buNone/>
            </a:pPr>
            <a:r>
              <a:rPr lang="en-US" dirty="0">
                <a:latin typeface="Consolas" panose="020B0609020204030204" pitchFamily="49" charset="0"/>
              </a:rPr>
              <a:t>Path: gmd.de!xlink.net!sol.ctr.columbia.edu!news.kei.com!ub!acsu.buffalo.edu!ubvms.cc.buffalo.edu!v140pxgt</a:t>
            </a:r>
          </a:p>
          <a:p>
            <a:pPr marL="0" indent="0">
              <a:spcBef>
                <a:spcPts val="0"/>
              </a:spcBef>
              <a:buNone/>
            </a:pPr>
            <a:r>
              <a:rPr lang="en-US" dirty="0">
                <a:latin typeface="Consolas" panose="020B0609020204030204" pitchFamily="49" charset="0"/>
              </a:rPr>
              <a:t>From: v140...@ubvms.cc.buffalo.edu (Daniel B Case)</a:t>
            </a:r>
          </a:p>
          <a:p>
            <a:pPr marL="0" indent="0">
              <a:spcBef>
                <a:spcPts val="0"/>
              </a:spcBef>
              <a:buNone/>
            </a:pPr>
            <a:r>
              <a:rPr lang="en-US" dirty="0">
                <a:latin typeface="Consolas" panose="020B0609020204030204" pitchFamily="49" charset="0"/>
              </a:rPr>
              <a:t>Subject: Canonical List of Light Bulb Jokes</a:t>
            </a:r>
          </a:p>
          <a:p>
            <a:pPr marL="0" indent="0">
              <a:spcBef>
                <a:spcPts val="0"/>
              </a:spcBef>
              <a:buNone/>
            </a:pPr>
            <a:r>
              <a:rPr lang="en-US" dirty="0">
                <a:latin typeface="Consolas" panose="020B0609020204030204" pitchFamily="49" charset="0"/>
              </a:rPr>
              <a:t>Message-ID: &lt;CEr2F0.521@acsu.buffalo.edu&gt;</a:t>
            </a:r>
          </a:p>
          <a:p>
            <a:pPr marL="0" indent="0">
              <a:spcBef>
                <a:spcPts val="0"/>
              </a:spcBef>
              <a:buNone/>
            </a:pPr>
            <a:r>
              <a:rPr lang="en-US" dirty="0">
                <a:latin typeface="Consolas" panose="020B0609020204030204" pitchFamily="49" charset="0"/>
              </a:rPr>
              <a:t>News-Software: VAX/VMS VNEWS 1.41    </a:t>
            </a:r>
          </a:p>
          <a:p>
            <a:pPr marL="0" indent="0">
              <a:spcBef>
                <a:spcPts val="0"/>
              </a:spcBef>
              <a:buNone/>
            </a:pPr>
            <a:r>
              <a:rPr lang="en-US" dirty="0">
                <a:latin typeface="Consolas" panose="020B0609020204030204" pitchFamily="49" charset="0"/>
              </a:rPr>
              <a:t>Sender: nn...@acsu.buffalo.edu</a:t>
            </a:r>
          </a:p>
          <a:p>
            <a:pPr marL="0" indent="0">
              <a:spcBef>
                <a:spcPts val="0"/>
              </a:spcBef>
              <a:buNone/>
            </a:pPr>
            <a:r>
              <a:rPr lang="en-US" dirty="0">
                <a:latin typeface="Consolas" panose="020B0609020204030204" pitchFamily="49" charset="0"/>
              </a:rPr>
              <a:t>Nntp-Posting-Host: ubvmsd.cc.buffalo.edu</a:t>
            </a:r>
          </a:p>
          <a:p>
            <a:pPr marL="0" indent="0">
              <a:spcBef>
                <a:spcPts val="0"/>
              </a:spcBef>
              <a:buNone/>
            </a:pPr>
            <a:r>
              <a:rPr lang="en-US" dirty="0">
                <a:latin typeface="Consolas" panose="020B0609020204030204" pitchFamily="49" charset="0"/>
              </a:rPr>
              <a:t>Organization: University at Buffalo</a:t>
            </a:r>
          </a:p>
          <a:p>
            <a:pPr marL="0" indent="0">
              <a:spcBef>
                <a:spcPts val="0"/>
              </a:spcBef>
              <a:buNone/>
            </a:pPr>
            <a:r>
              <a:rPr lang="en-US" dirty="0">
                <a:latin typeface="Consolas" panose="020B0609020204030204" pitchFamily="49" charset="0"/>
              </a:rPr>
              <a:t>Date: Mon, 11 Oct 1993 20:34:00 GMT</a:t>
            </a:r>
          </a:p>
          <a:p>
            <a:pPr marL="0" indent="0">
              <a:spcBef>
                <a:spcPts val="0"/>
              </a:spcBef>
              <a:buNone/>
            </a:pPr>
            <a:r>
              <a:rPr lang="en-US" dirty="0">
                <a:latin typeface="Consolas" panose="020B0609020204030204" pitchFamily="49" charset="0"/>
              </a:rPr>
              <a:t>Lines: 1021</a:t>
            </a:r>
          </a:p>
          <a:p>
            <a:pPr marL="0" indent="0">
              <a:spcBef>
                <a:spcPts val="0"/>
              </a:spcBef>
              <a:buNone/>
            </a:pPr>
            <a:endParaRPr lang="en-US" dirty="0">
              <a:latin typeface="Consolas" panose="020B0609020204030204" pitchFamily="49" charset="0"/>
            </a:endParaRPr>
          </a:p>
          <a:p>
            <a:pPr marL="0" indent="0">
              <a:spcBef>
                <a:spcPts val="0"/>
              </a:spcBef>
              <a:buNone/>
            </a:pPr>
            <a:r>
              <a:rPr lang="en-US" dirty="0">
                <a:latin typeface="Consolas" panose="020B0609020204030204" pitchFamily="49" charset="0"/>
              </a:rPr>
              <a:t>	Sorry for the delay this month, but I had to clear some disk space to </a:t>
            </a:r>
          </a:p>
          <a:p>
            <a:pPr marL="0" indent="0">
              <a:spcBef>
                <a:spcPts val="0"/>
              </a:spcBef>
              <a:buNone/>
            </a:pPr>
            <a:r>
              <a:rPr lang="en-US" dirty="0">
                <a:latin typeface="Consolas" panose="020B0609020204030204" pitchFamily="49" charset="0"/>
              </a:rPr>
              <a:t>post this (In the future, whenever I get there, I will be using Unix so this </a:t>
            </a:r>
          </a:p>
          <a:p>
            <a:pPr marL="0" indent="0">
              <a:spcBef>
                <a:spcPts val="0"/>
              </a:spcBef>
              <a:buNone/>
            </a:pPr>
            <a:r>
              <a:rPr lang="en-US" dirty="0">
                <a:latin typeface="Consolas" panose="020B0609020204030204" pitchFamily="49" charset="0"/>
              </a:rPr>
              <a:t>won't happen-I hope). Anyway, here's the latest version.</a:t>
            </a:r>
          </a:p>
          <a:p>
            <a:pPr marL="0" indent="0">
              <a:spcBef>
                <a:spcPts val="0"/>
              </a:spcBef>
              <a:buNone/>
            </a:pPr>
            <a:r>
              <a:rPr lang="en-US" dirty="0">
                <a:latin typeface="Consolas" panose="020B0609020204030204" pitchFamily="49" charset="0"/>
              </a:rPr>
              <a:t>:</a:t>
            </a:r>
          </a:p>
          <a:p>
            <a:pPr marL="0" indent="0">
              <a:spcBef>
                <a:spcPts val="0"/>
              </a:spcBef>
              <a:buNone/>
            </a:pPr>
            <a:r>
              <a:rPr lang="en-US" dirty="0">
                <a:latin typeface="Consolas" panose="020B0609020204030204" pitchFamily="49" charset="0"/>
              </a:rPr>
              <a:t>:</a:t>
            </a:r>
          </a:p>
        </p:txBody>
      </p:sp>
      <p:sp>
        <p:nvSpPr>
          <p:cNvPr id="6" name="Rectangle 5">
            <a:extLst>
              <a:ext uri="{FF2B5EF4-FFF2-40B4-BE49-F238E27FC236}">
                <a16:creationId xmlns:a16="http://schemas.microsoft.com/office/drawing/2014/main" id="{06BFBAFE-FC20-4BC0-89AC-679BE58CFF03}"/>
              </a:ext>
            </a:extLst>
          </p:cNvPr>
          <p:cNvSpPr/>
          <p:nvPr/>
        </p:nvSpPr>
        <p:spPr>
          <a:xfrm>
            <a:off x="1035051" y="5130801"/>
            <a:ext cx="7216270" cy="307777"/>
          </a:xfrm>
          <a:prstGeom prst="rect">
            <a:avLst/>
          </a:prstGeom>
        </p:spPr>
        <p:txBody>
          <a:bodyPr wrap="square">
            <a:spAutoFit/>
          </a:bodyPr>
          <a:lstStyle/>
          <a:p>
            <a:r>
              <a:rPr lang="en-US" sz="1400" dirty="0">
                <a:hlinkClick r:id="rId3"/>
              </a:rPr>
              <a:t>https://groups.google.com/forum/?hl=en#!original/rec.humor/uRVacQrozNs/Qrmmizp8bUUJ</a:t>
            </a:r>
            <a:endParaRPr lang="en-US" sz="1400" dirty="0"/>
          </a:p>
        </p:txBody>
      </p:sp>
    </p:spTree>
    <p:extLst>
      <p:ext uri="{BB962C8B-B14F-4D97-AF65-F5344CB8AC3E}">
        <p14:creationId xmlns:p14="http://schemas.microsoft.com/office/powerpoint/2010/main" val="1510909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4BD5FC-8D43-4777-BC94-5220EE27014A}"/>
              </a:ext>
            </a:extLst>
          </p:cNvPr>
          <p:cNvSpPr>
            <a:spLocks noGrp="1"/>
          </p:cNvSpPr>
          <p:nvPr>
            <p:ph idx="1"/>
          </p:nvPr>
        </p:nvSpPr>
        <p:spPr>
          <a:xfrm>
            <a:off x="444500" y="1399849"/>
            <a:ext cx="8477250" cy="3968309"/>
          </a:xfrm>
        </p:spPr>
        <p:txBody>
          <a:bodyPr>
            <a:normAutofit fontScale="62500" lnSpcReduction="20000"/>
          </a:bodyPr>
          <a:lstStyle/>
          <a:p>
            <a:pPr marL="0" indent="0">
              <a:spcBef>
                <a:spcPts val="0"/>
              </a:spcBef>
              <a:buNone/>
            </a:pPr>
            <a:r>
              <a:rPr lang="en-US" dirty="0">
                <a:latin typeface="Consolas" panose="020B0609020204030204" pitchFamily="49" charset="0"/>
              </a:rPr>
              <a:t>Newsgroups: </a:t>
            </a:r>
            <a:r>
              <a:rPr lang="en-US" dirty="0" err="1">
                <a:latin typeface="Consolas" panose="020B0609020204030204" pitchFamily="49" charset="0"/>
              </a:rPr>
              <a:t>rec.humor</a:t>
            </a:r>
            <a:endParaRPr lang="en-US" dirty="0">
              <a:latin typeface="Consolas" panose="020B0609020204030204" pitchFamily="49" charset="0"/>
            </a:endParaRPr>
          </a:p>
          <a:p>
            <a:pPr marL="0" indent="0">
              <a:spcBef>
                <a:spcPts val="0"/>
              </a:spcBef>
              <a:buNone/>
            </a:pPr>
            <a:r>
              <a:rPr lang="en-US" dirty="0">
                <a:latin typeface="Consolas" panose="020B0609020204030204" pitchFamily="49" charset="0"/>
              </a:rPr>
              <a:t>Path: gmd.de!xlink.net!sol.ctr.columbia.edu!news.kei.com!ub!acsu.buffalo.edu!ubvms.cc.buffalo.edu!v140pxgt</a:t>
            </a:r>
          </a:p>
          <a:p>
            <a:pPr marL="0" indent="0">
              <a:spcBef>
                <a:spcPts val="0"/>
              </a:spcBef>
              <a:buNone/>
            </a:pPr>
            <a:r>
              <a:rPr lang="en-US" dirty="0">
                <a:latin typeface="Consolas" panose="020B0609020204030204" pitchFamily="49" charset="0"/>
              </a:rPr>
              <a:t>From: v140...@ubvms.cc.buffalo.edu (Daniel B Case)</a:t>
            </a:r>
          </a:p>
          <a:p>
            <a:pPr marL="0" indent="0">
              <a:spcBef>
                <a:spcPts val="0"/>
              </a:spcBef>
              <a:buNone/>
            </a:pPr>
            <a:r>
              <a:rPr lang="en-US" dirty="0">
                <a:latin typeface="Consolas" panose="020B0609020204030204" pitchFamily="49" charset="0"/>
              </a:rPr>
              <a:t>Subject: Canonical List of Light Bulb Jokes</a:t>
            </a:r>
          </a:p>
          <a:p>
            <a:pPr marL="0" indent="0">
              <a:spcBef>
                <a:spcPts val="0"/>
              </a:spcBef>
              <a:buNone/>
            </a:pPr>
            <a:r>
              <a:rPr lang="en-US" dirty="0">
                <a:latin typeface="Consolas" panose="020B0609020204030204" pitchFamily="49" charset="0"/>
              </a:rPr>
              <a:t>Message-ID: &lt;CEr2F0.521@acsu.buffalo.edu&gt;</a:t>
            </a:r>
          </a:p>
          <a:p>
            <a:pPr marL="0" indent="0">
              <a:spcBef>
                <a:spcPts val="0"/>
              </a:spcBef>
              <a:buNone/>
            </a:pPr>
            <a:r>
              <a:rPr lang="en-US" dirty="0">
                <a:latin typeface="Consolas" panose="020B0609020204030204" pitchFamily="49" charset="0"/>
              </a:rPr>
              <a:t>News-Software: VAX/VMS VNEWS 1.41    </a:t>
            </a:r>
          </a:p>
          <a:p>
            <a:pPr marL="0" indent="0">
              <a:spcBef>
                <a:spcPts val="0"/>
              </a:spcBef>
              <a:buNone/>
            </a:pPr>
            <a:r>
              <a:rPr lang="en-US" dirty="0">
                <a:latin typeface="Consolas" panose="020B0609020204030204" pitchFamily="49" charset="0"/>
              </a:rPr>
              <a:t>Sender: nn...@acsu.buffalo.edu</a:t>
            </a:r>
          </a:p>
          <a:p>
            <a:pPr marL="0" indent="0">
              <a:spcBef>
                <a:spcPts val="0"/>
              </a:spcBef>
              <a:buNone/>
            </a:pPr>
            <a:r>
              <a:rPr lang="en-US" dirty="0">
                <a:latin typeface="Consolas" panose="020B0609020204030204" pitchFamily="49" charset="0"/>
              </a:rPr>
              <a:t>Nntp-Posting-Host: ubvmsd.cc.buffalo.edu</a:t>
            </a:r>
          </a:p>
          <a:p>
            <a:pPr marL="0" indent="0">
              <a:spcBef>
                <a:spcPts val="0"/>
              </a:spcBef>
              <a:buNone/>
            </a:pPr>
            <a:r>
              <a:rPr lang="en-US" dirty="0">
                <a:latin typeface="Consolas" panose="020B0609020204030204" pitchFamily="49" charset="0"/>
              </a:rPr>
              <a:t>Organization: University at Buffalo</a:t>
            </a:r>
          </a:p>
          <a:p>
            <a:pPr marL="0" indent="0">
              <a:spcBef>
                <a:spcPts val="0"/>
              </a:spcBef>
              <a:buNone/>
            </a:pPr>
            <a:r>
              <a:rPr lang="en-US" dirty="0">
                <a:latin typeface="Consolas" panose="020B0609020204030204" pitchFamily="49" charset="0"/>
              </a:rPr>
              <a:t>Date: Mon, 11 Oct 1993 20:34:00 GMT</a:t>
            </a:r>
          </a:p>
          <a:p>
            <a:pPr marL="0" indent="0">
              <a:spcBef>
                <a:spcPts val="0"/>
              </a:spcBef>
              <a:buNone/>
            </a:pPr>
            <a:r>
              <a:rPr lang="en-US" dirty="0">
                <a:latin typeface="Consolas" panose="020B0609020204030204" pitchFamily="49" charset="0"/>
              </a:rPr>
              <a:t>Lines: 1021</a:t>
            </a:r>
          </a:p>
          <a:p>
            <a:pPr marL="0" indent="0">
              <a:spcBef>
                <a:spcPts val="0"/>
              </a:spcBef>
              <a:buNone/>
            </a:pPr>
            <a:endParaRPr lang="en-US" dirty="0">
              <a:latin typeface="Consolas" panose="020B0609020204030204" pitchFamily="49" charset="0"/>
            </a:endParaRPr>
          </a:p>
          <a:p>
            <a:pPr marL="0" indent="0">
              <a:spcBef>
                <a:spcPts val="0"/>
              </a:spcBef>
              <a:buNone/>
            </a:pPr>
            <a:r>
              <a:rPr lang="en-US" dirty="0">
                <a:latin typeface="Consolas" panose="020B0609020204030204" pitchFamily="49" charset="0"/>
              </a:rPr>
              <a:t>	Sorry for the delay this month, but I had to clear some disk space to </a:t>
            </a:r>
          </a:p>
          <a:p>
            <a:pPr marL="0" indent="0">
              <a:spcBef>
                <a:spcPts val="0"/>
              </a:spcBef>
              <a:buNone/>
            </a:pPr>
            <a:r>
              <a:rPr lang="en-US" dirty="0">
                <a:latin typeface="Consolas" panose="020B0609020204030204" pitchFamily="49" charset="0"/>
              </a:rPr>
              <a:t>post this (In the future, whenever I get there, I will be using Unix so this </a:t>
            </a:r>
          </a:p>
          <a:p>
            <a:pPr marL="0" indent="0">
              <a:spcBef>
                <a:spcPts val="0"/>
              </a:spcBef>
              <a:buNone/>
            </a:pPr>
            <a:r>
              <a:rPr lang="en-US" dirty="0">
                <a:latin typeface="Consolas" panose="020B0609020204030204" pitchFamily="49" charset="0"/>
              </a:rPr>
              <a:t>won't happen-I hope). Anyway, here's the latest version.</a:t>
            </a:r>
          </a:p>
          <a:p>
            <a:pPr marL="0" indent="0">
              <a:spcBef>
                <a:spcPts val="0"/>
              </a:spcBef>
              <a:buNone/>
            </a:pPr>
            <a:r>
              <a:rPr lang="en-US" dirty="0">
                <a:latin typeface="Consolas" panose="020B0609020204030204" pitchFamily="49" charset="0"/>
              </a:rPr>
              <a:t>:</a:t>
            </a:r>
          </a:p>
          <a:p>
            <a:pPr marL="0" indent="0">
              <a:spcBef>
                <a:spcPts val="0"/>
              </a:spcBef>
              <a:buNone/>
            </a:pPr>
            <a:r>
              <a:rPr lang="en-US" dirty="0">
                <a:latin typeface="Consolas" panose="020B0609020204030204" pitchFamily="49" charset="0"/>
              </a:rPr>
              <a:t>:</a:t>
            </a:r>
          </a:p>
        </p:txBody>
      </p:sp>
      <p:sp>
        <p:nvSpPr>
          <p:cNvPr id="6" name="Rectangle 5">
            <a:extLst>
              <a:ext uri="{FF2B5EF4-FFF2-40B4-BE49-F238E27FC236}">
                <a16:creationId xmlns:a16="http://schemas.microsoft.com/office/drawing/2014/main" id="{06BFBAFE-FC20-4BC0-89AC-679BE58CFF03}"/>
              </a:ext>
            </a:extLst>
          </p:cNvPr>
          <p:cNvSpPr/>
          <p:nvPr/>
        </p:nvSpPr>
        <p:spPr>
          <a:xfrm>
            <a:off x="1035051" y="5130801"/>
            <a:ext cx="7216270" cy="307777"/>
          </a:xfrm>
          <a:prstGeom prst="rect">
            <a:avLst/>
          </a:prstGeom>
        </p:spPr>
        <p:txBody>
          <a:bodyPr wrap="square">
            <a:spAutoFit/>
          </a:bodyPr>
          <a:lstStyle/>
          <a:p>
            <a:r>
              <a:rPr lang="en-US" sz="1400" dirty="0">
                <a:hlinkClick r:id="rId3"/>
              </a:rPr>
              <a:t>https://groups.google.com/forum/?hl=en#!original/rec.humor/uRVacQrozNs/Qrmmizp8bUUJ</a:t>
            </a:r>
            <a:endParaRPr lang="en-US" sz="1400" dirty="0"/>
          </a:p>
        </p:txBody>
      </p:sp>
      <p:sp>
        <p:nvSpPr>
          <p:cNvPr id="2" name="Rectangle: Rounded Corners 1">
            <a:extLst>
              <a:ext uri="{FF2B5EF4-FFF2-40B4-BE49-F238E27FC236}">
                <a16:creationId xmlns:a16="http://schemas.microsoft.com/office/drawing/2014/main" id="{D7BF3D17-C7C9-4431-B4F4-D42EC588BECD}"/>
              </a:ext>
            </a:extLst>
          </p:cNvPr>
          <p:cNvSpPr/>
          <p:nvPr/>
        </p:nvSpPr>
        <p:spPr>
          <a:xfrm>
            <a:off x="444500" y="1597572"/>
            <a:ext cx="8604907" cy="62011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6413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4BD5FC-8D43-4777-BC94-5220EE27014A}"/>
              </a:ext>
            </a:extLst>
          </p:cNvPr>
          <p:cNvSpPr>
            <a:spLocks noGrp="1"/>
          </p:cNvSpPr>
          <p:nvPr>
            <p:ph idx="1"/>
          </p:nvPr>
        </p:nvSpPr>
        <p:spPr>
          <a:xfrm>
            <a:off x="444500" y="1399849"/>
            <a:ext cx="8477250" cy="3968309"/>
          </a:xfrm>
        </p:spPr>
        <p:txBody>
          <a:bodyPr>
            <a:normAutofit fontScale="62500" lnSpcReduction="20000"/>
          </a:bodyPr>
          <a:lstStyle/>
          <a:p>
            <a:pPr marL="0" indent="0">
              <a:spcBef>
                <a:spcPts val="0"/>
              </a:spcBef>
              <a:buNone/>
            </a:pPr>
            <a:r>
              <a:rPr lang="en-US" dirty="0">
                <a:latin typeface="Consolas" panose="020B0609020204030204" pitchFamily="49" charset="0"/>
              </a:rPr>
              <a:t>Newsgroups: </a:t>
            </a:r>
            <a:r>
              <a:rPr lang="en-US" dirty="0" err="1">
                <a:latin typeface="Consolas" panose="020B0609020204030204" pitchFamily="49" charset="0"/>
              </a:rPr>
              <a:t>rec.humor</a:t>
            </a:r>
            <a:endParaRPr lang="en-US" dirty="0">
              <a:latin typeface="Consolas" panose="020B0609020204030204" pitchFamily="49" charset="0"/>
            </a:endParaRPr>
          </a:p>
          <a:p>
            <a:pPr marL="0" indent="0">
              <a:spcBef>
                <a:spcPts val="0"/>
              </a:spcBef>
              <a:buNone/>
            </a:pPr>
            <a:r>
              <a:rPr lang="en-US" dirty="0">
                <a:latin typeface="Consolas" panose="020B0609020204030204" pitchFamily="49" charset="0"/>
              </a:rPr>
              <a:t>Path: gmd.de!xlink.net!sol.ctr.columbia.edu!news.kei.com!ub!acsu.buffalo.edu!ubvms.cc.buffalo.edu!v140pxgt</a:t>
            </a:r>
          </a:p>
          <a:p>
            <a:pPr marL="0" indent="0">
              <a:spcBef>
                <a:spcPts val="0"/>
              </a:spcBef>
              <a:buNone/>
            </a:pPr>
            <a:r>
              <a:rPr lang="en-US" dirty="0">
                <a:latin typeface="Consolas" panose="020B0609020204030204" pitchFamily="49" charset="0"/>
              </a:rPr>
              <a:t>From: v140...@ubvms.cc.buffalo.edu (Daniel B Case)</a:t>
            </a:r>
          </a:p>
          <a:p>
            <a:pPr marL="0" indent="0">
              <a:spcBef>
                <a:spcPts val="0"/>
              </a:spcBef>
              <a:buNone/>
            </a:pPr>
            <a:r>
              <a:rPr lang="en-US" dirty="0">
                <a:latin typeface="Consolas" panose="020B0609020204030204" pitchFamily="49" charset="0"/>
              </a:rPr>
              <a:t>Subject: Canonical List of Light Bulb Jokes</a:t>
            </a:r>
          </a:p>
          <a:p>
            <a:pPr marL="0" indent="0">
              <a:spcBef>
                <a:spcPts val="0"/>
              </a:spcBef>
              <a:buNone/>
            </a:pPr>
            <a:r>
              <a:rPr lang="en-US" dirty="0">
                <a:latin typeface="Consolas" panose="020B0609020204030204" pitchFamily="49" charset="0"/>
              </a:rPr>
              <a:t>Message-ID: &lt;CEr2F0.521@acsu.buffalo.edu&gt;</a:t>
            </a:r>
          </a:p>
          <a:p>
            <a:pPr marL="0" indent="0">
              <a:spcBef>
                <a:spcPts val="0"/>
              </a:spcBef>
              <a:buNone/>
            </a:pPr>
            <a:r>
              <a:rPr lang="en-US" dirty="0">
                <a:latin typeface="Consolas" panose="020B0609020204030204" pitchFamily="49" charset="0"/>
              </a:rPr>
              <a:t>News-Software: VAX/VMS VNEWS 1.41    </a:t>
            </a:r>
          </a:p>
          <a:p>
            <a:pPr marL="0" indent="0">
              <a:spcBef>
                <a:spcPts val="0"/>
              </a:spcBef>
              <a:buNone/>
            </a:pPr>
            <a:r>
              <a:rPr lang="en-US" dirty="0">
                <a:latin typeface="Consolas" panose="020B0609020204030204" pitchFamily="49" charset="0"/>
              </a:rPr>
              <a:t>Sender: nn...@acsu.buffalo.edu</a:t>
            </a:r>
          </a:p>
          <a:p>
            <a:pPr marL="0" indent="0">
              <a:spcBef>
                <a:spcPts val="0"/>
              </a:spcBef>
              <a:buNone/>
            </a:pPr>
            <a:r>
              <a:rPr lang="en-US" dirty="0">
                <a:latin typeface="Consolas" panose="020B0609020204030204" pitchFamily="49" charset="0"/>
              </a:rPr>
              <a:t>Nntp-Posting-Host: ubvmsd.cc.buffalo.edu</a:t>
            </a:r>
          </a:p>
          <a:p>
            <a:pPr marL="0" indent="0">
              <a:spcBef>
                <a:spcPts val="0"/>
              </a:spcBef>
              <a:buNone/>
            </a:pPr>
            <a:r>
              <a:rPr lang="en-US" dirty="0">
                <a:latin typeface="Consolas" panose="020B0609020204030204" pitchFamily="49" charset="0"/>
              </a:rPr>
              <a:t>Organization: University at Buffalo</a:t>
            </a:r>
          </a:p>
          <a:p>
            <a:pPr marL="0" indent="0">
              <a:spcBef>
                <a:spcPts val="0"/>
              </a:spcBef>
              <a:buNone/>
            </a:pPr>
            <a:r>
              <a:rPr lang="en-US" dirty="0">
                <a:latin typeface="Consolas" panose="020B0609020204030204" pitchFamily="49" charset="0"/>
              </a:rPr>
              <a:t>Date: Mon, 11 Oct 1993 20:34:00 GMT</a:t>
            </a:r>
          </a:p>
          <a:p>
            <a:pPr marL="0" indent="0">
              <a:spcBef>
                <a:spcPts val="0"/>
              </a:spcBef>
              <a:buNone/>
            </a:pPr>
            <a:r>
              <a:rPr lang="en-US" dirty="0">
                <a:latin typeface="Consolas" panose="020B0609020204030204" pitchFamily="49" charset="0"/>
              </a:rPr>
              <a:t>Lines: 1021</a:t>
            </a:r>
          </a:p>
          <a:p>
            <a:pPr marL="0" indent="0">
              <a:spcBef>
                <a:spcPts val="0"/>
              </a:spcBef>
              <a:buNone/>
            </a:pPr>
            <a:endParaRPr lang="en-US" dirty="0">
              <a:latin typeface="Consolas" panose="020B0609020204030204" pitchFamily="49" charset="0"/>
            </a:endParaRPr>
          </a:p>
          <a:p>
            <a:pPr marL="0" indent="0">
              <a:spcBef>
                <a:spcPts val="0"/>
              </a:spcBef>
              <a:buNone/>
            </a:pPr>
            <a:r>
              <a:rPr lang="en-US" dirty="0">
                <a:latin typeface="Consolas" panose="020B0609020204030204" pitchFamily="49" charset="0"/>
              </a:rPr>
              <a:t>	Sorry for the delay this month, but I had to clear some disk space to </a:t>
            </a:r>
          </a:p>
          <a:p>
            <a:pPr marL="0" indent="0">
              <a:spcBef>
                <a:spcPts val="0"/>
              </a:spcBef>
              <a:buNone/>
            </a:pPr>
            <a:r>
              <a:rPr lang="en-US" dirty="0">
                <a:latin typeface="Consolas" panose="020B0609020204030204" pitchFamily="49" charset="0"/>
              </a:rPr>
              <a:t>post this (In the future, whenever I get there, I will be using Unix so this </a:t>
            </a:r>
          </a:p>
          <a:p>
            <a:pPr marL="0" indent="0">
              <a:spcBef>
                <a:spcPts val="0"/>
              </a:spcBef>
              <a:buNone/>
            </a:pPr>
            <a:r>
              <a:rPr lang="en-US" dirty="0">
                <a:latin typeface="Consolas" panose="020B0609020204030204" pitchFamily="49" charset="0"/>
              </a:rPr>
              <a:t>won't happen-I hope). Anyway, here's the latest version.</a:t>
            </a:r>
          </a:p>
          <a:p>
            <a:pPr marL="0" indent="0">
              <a:spcBef>
                <a:spcPts val="0"/>
              </a:spcBef>
              <a:buNone/>
            </a:pPr>
            <a:r>
              <a:rPr lang="en-US" dirty="0">
                <a:latin typeface="Consolas" panose="020B0609020204030204" pitchFamily="49" charset="0"/>
              </a:rPr>
              <a:t>:</a:t>
            </a:r>
          </a:p>
          <a:p>
            <a:pPr marL="0" indent="0">
              <a:spcBef>
                <a:spcPts val="0"/>
              </a:spcBef>
              <a:buNone/>
            </a:pPr>
            <a:r>
              <a:rPr lang="en-US" dirty="0">
                <a:latin typeface="Consolas" panose="020B0609020204030204" pitchFamily="49" charset="0"/>
              </a:rPr>
              <a:t>:</a:t>
            </a:r>
          </a:p>
        </p:txBody>
      </p:sp>
      <p:sp>
        <p:nvSpPr>
          <p:cNvPr id="6" name="Rectangle 5">
            <a:extLst>
              <a:ext uri="{FF2B5EF4-FFF2-40B4-BE49-F238E27FC236}">
                <a16:creationId xmlns:a16="http://schemas.microsoft.com/office/drawing/2014/main" id="{06BFBAFE-FC20-4BC0-89AC-679BE58CFF03}"/>
              </a:ext>
            </a:extLst>
          </p:cNvPr>
          <p:cNvSpPr/>
          <p:nvPr/>
        </p:nvSpPr>
        <p:spPr>
          <a:xfrm>
            <a:off x="1035051" y="5130801"/>
            <a:ext cx="7216270" cy="307777"/>
          </a:xfrm>
          <a:prstGeom prst="rect">
            <a:avLst/>
          </a:prstGeom>
        </p:spPr>
        <p:txBody>
          <a:bodyPr wrap="square">
            <a:spAutoFit/>
          </a:bodyPr>
          <a:lstStyle/>
          <a:p>
            <a:r>
              <a:rPr lang="en-US" sz="1400" dirty="0">
                <a:hlinkClick r:id="rId3"/>
              </a:rPr>
              <a:t>https://groups.google.com/forum/?hl=en#!original/rec.humor/uRVacQrozNs/Qrmmizp8bUUJ</a:t>
            </a:r>
            <a:endParaRPr lang="en-US" sz="1400" dirty="0"/>
          </a:p>
        </p:txBody>
      </p:sp>
      <p:sp>
        <p:nvSpPr>
          <p:cNvPr id="2" name="Rectangle: Rounded Corners 1">
            <a:extLst>
              <a:ext uri="{FF2B5EF4-FFF2-40B4-BE49-F238E27FC236}">
                <a16:creationId xmlns:a16="http://schemas.microsoft.com/office/drawing/2014/main" id="{D7BF3D17-C7C9-4431-B4F4-D42EC588BECD}"/>
              </a:ext>
            </a:extLst>
          </p:cNvPr>
          <p:cNvSpPr/>
          <p:nvPr/>
        </p:nvSpPr>
        <p:spPr>
          <a:xfrm>
            <a:off x="444500" y="2308698"/>
            <a:ext cx="4646309" cy="2594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576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26A-0E50-4329-93DC-9F75CF94FB83}"/>
              </a:ext>
            </a:extLst>
          </p:cNvPr>
          <p:cNvSpPr>
            <a:spLocks noGrp="1"/>
          </p:cNvSpPr>
          <p:nvPr>
            <p:ph type="title"/>
          </p:nvPr>
        </p:nvSpPr>
        <p:spPr/>
        <p:txBody>
          <a:bodyPr/>
          <a:lstStyle/>
          <a:p>
            <a:r>
              <a:rPr lang="en-US" dirty="0"/>
              <a:t>the web is born</a:t>
            </a:r>
          </a:p>
        </p:txBody>
      </p:sp>
      <p:sp>
        <p:nvSpPr>
          <p:cNvPr id="3" name="Content Placeholder 2">
            <a:extLst>
              <a:ext uri="{FF2B5EF4-FFF2-40B4-BE49-F238E27FC236}">
                <a16:creationId xmlns:a16="http://schemas.microsoft.com/office/drawing/2014/main" id="{196ADD7C-BF61-4857-936A-27C307C284B4}"/>
              </a:ext>
            </a:extLst>
          </p:cNvPr>
          <p:cNvSpPr>
            <a:spLocks noGrp="1"/>
          </p:cNvSpPr>
          <p:nvPr>
            <p:ph idx="1"/>
          </p:nvPr>
        </p:nvSpPr>
        <p:spPr/>
        <p:txBody>
          <a:bodyPr>
            <a:normAutofit/>
          </a:bodyPr>
          <a:lstStyle/>
          <a:p>
            <a:pPr marL="0" indent="0">
              <a:buNone/>
            </a:pPr>
            <a:r>
              <a:rPr lang="en-US" dirty="0"/>
              <a:t>Aug 6, 1991, the WWW goes live.</a:t>
            </a:r>
          </a:p>
          <a:p>
            <a:pPr marL="0" indent="0">
              <a:buNone/>
            </a:pPr>
            <a:r>
              <a:rPr lang="en-US" dirty="0"/>
              <a:t>1993  Mosaic browser introduced.</a:t>
            </a:r>
          </a:p>
          <a:p>
            <a:pPr marL="0" indent="0">
              <a:buNone/>
            </a:pPr>
            <a:r>
              <a:rPr lang="en-US" dirty="0"/>
              <a:t>1994, WebCrawler and Lycos go live.</a:t>
            </a:r>
          </a:p>
        </p:txBody>
      </p:sp>
    </p:spTree>
    <p:extLst>
      <p:ext uri="{BB962C8B-B14F-4D97-AF65-F5344CB8AC3E}">
        <p14:creationId xmlns:p14="http://schemas.microsoft.com/office/powerpoint/2010/main" val="736801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48F3891-CABF-47E3-B1C4-19EBCDBDCA63}"/>
              </a:ext>
            </a:extLst>
          </p:cNvPr>
          <p:cNvPicPr>
            <a:picLocks noChangeAspect="1"/>
          </p:cNvPicPr>
          <p:nvPr/>
        </p:nvPicPr>
        <p:blipFill>
          <a:blip r:embed="rId3"/>
          <a:stretch>
            <a:fillRect/>
          </a:stretch>
        </p:blipFill>
        <p:spPr>
          <a:xfrm>
            <a:off x="702527" y="688189"/>
            <a:ext cx="7950820" cy="5481621"/>
          </a:xfrm>
          <a:prstGeom prst="rect">
            <a:avLst/>
          </a:prstGeom>
        </p:spPr>
      </p:pic>
    </p:spTree>
    <p:extLst>
      <p:ext uri="{BB962C8B-B14F-4D97-AF65-F5344CB8AC3E}">
        <p14:creationId xmlns:p14="http://schemas.microsoft.com/office/powerpoint/2010/main" val="4272866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26A-0E50-4329-93DC-9F75CF94FB83}"/>
              </a:ext>
            </a:extLst>
          </p:cNvPr>
          <p:cNvSpPr>
            <a:spLocks noGrp="1"/>
          </p:cNvSpPr>
          <p:nvPr>
            <p:ph type="title"/>
          </p:nvPr>
        </p:nvSpPr>
        <p:spPr/>
        <p:txBody>
          <a:bodyPr/>
          <a:lstStyle/>
          <a:p>
            <a:r>
              <a:rPr lang="en-US" dirty="0"/>
              <a:t>web surfing is born</a:t>
            </a:r>
          </a:p>
        </p:txBody>
      </p:sp>
      <p:sp>
        <p:nvSpPr>
          <p:cNvPr id="3" name="Content Placeholder 2">
            <a:extLst>
              <a:ext uri="{FF2B5EF4-FFF2-40B4-BE49-F238E27FC236}">
                <a16:creationId xmlns:a16="http://schemas.microsoft.com/office/drawing/2014/main" id="{196ADD7C-BF61-4857-936A-27C307C284B4}"/>
              </a:ext>
            </a:extLst>
          </p:cNvPr>
          <p:cNvSpPr>
            <a:spLocks noGrp="1"/>
          </p:cNvSpPr>
          <p:nvPr>
            <p:ph idx="1"/>
          </p:nvPr>
        </p:nvSpPr>
        <p:spPr/>
        <p:txBody>
          <a:bodyPr>
            <a:normAutofit/>
          </a:bodyPr>
          <a:lstStyle/>
          <a:p>
            <a:pPr marL="0" indent="0">
              <a:buNone/>
            </a:pPr>
            <a:r>
              <a:rPr lang="en-US" dirty="0"/>
              <a:t>Through the 90s, individuals and companies post pages with quirky links.</a:t>
            </a:r>
          </a:p>
          <a:p>
            <a:pPr marL="0" indent="0">
              <a:buNone/>
            </a:pPr>
            <a:r>
              <a:rPr lang="en-US" dirty="0"/>
              <a:t>Web surfing begins.</a:t>
            </a:r>
          </a:p>
        </p:txBody>
      </p:sp>
    </p:spTree>
    <p:extLst>
      <p:ext uri="{BB962C8B-B14F-4D97-AF65-F5344CB8AC3E}">
        <p14:creationId xmlns:p14="http://schemas.microsoft.com/office/powerpoint/2010/main" val="441280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380308-16A3-4C35-8F1E-FD2E07DAC5F8}"/>
              </a:ext>
            </a:extLst>
          </p:cNvPr>
          <p:cNvPicPr>
            <a:picLocks noChangeAspect="1"/>
          </p:cNvPicPr>
          <p:nvPr/>
        </p:nvPicPr>
        <p:blipFill>
          <a:blip r:embed="rId3"/>
          <a:stretch>
            <a:fillRect/>
          </a:stretch>
        </p:blipFill>
        <p:spPr>
          <a:xfrm>
            <a:off x="702527" y="688189"/>
            <a:ext cx="7950820" cy="5481621"/>
          </a:xfrm>
          <a:prstGeom prst="rect">
            <a:avLst/>
          </a:prstGeom>
        </p:spPr>
      </p:pic>
      <p:sp>
        <p:nvSpPr>
          <p:cNvPr id="3" name="Rectangle: Rounded Corners 2">
            <a:extLst>
              <a:ext uri="{FF2B5EF4-FFF2-40B4-BE49-F238E27FC236}">
                <a16:creationId xmlns:a16="http://schemas.microsoft.com/office/drawing/2014/main" id="{D9425432-5165-8A64-1F30-558AC84A19EA}"/>
              </a:ext>
            </a:extLst>
          </p:cNvPr>
          <p:cNvSpPr/>
          <p:nvPr/>
        </p:nvSpPr>
        <p:spPr>
          <a:xfrm>
            <a:off x="1944130" y="4473146"/>
            <a:ext cx="3015048" cy="255373"/>
          </a:xfrm>
          <a:prstGeom prst="round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B0E4148-1CB8-F65E-5595-3D9878D62441}"/>
              </a:ext>
            </a:extLst>
          </p:cNvPr>
          <p:cNvSpPr txBox="1"/>
          <p:nvPr/>
        </p:nvSpPr>
        <p:spPr>
          <a:xfrm>
            <a:off x="1458097" y="6169810"/>
            <a:ext cx="6227806" cy="307777"/>
          </a:xfrm>
          <a:prstGeom prst="rect">
            <a:avLst/>
          </a:prstGeom>
          <a:noFill/>
        </p:spPr>
        <p:txBody>
          <a:bodyPr wrap="square">
            <a:spAutoFit/>
          </a:bodyPr>
          <a:lstStyle/>
          <a:p>
            <a:r>
              <a:rPr lang="en-US" sz="1400" dirty="0">
                <a:hlinkClick r:id="rId4"/>
              </a:rPr>
              <a:t>https://web.archive.org/web/19970601025518/http://www.hamiltonlabs.com:80/</a:t>
            </a:r>
            <a:endParaRPr lang="en-US" sz="1400" dirty="0"/>
          </a:p>
        </p:txBody>
      </p:sp>
    </p:spTree>
    <p:extLst>
      <p:ext uri="{BB962C8B-B14F-4D97-AF65-F5344CB8AC3E}">
        <p14:creationId xmlns:p14="http://schemas.microsoft.com/office/powerpoint/2010/main" val="2363724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6D27B3-4701-48ED-AD31-41FA4BD97199}"/>
              </a:ext>
            </a:extLst>
          </p:cNvPr>
          <p:cNvPicPr>
            <a:picLocks noChangeAspect="1"/>
          </p:cNvPicPr>
          <p:nvPr/>
        </p:nvPicPr>
        <p:blipFill>
          <a:blip r:embed="rId3"/>
          <a:stretch>
            <a:fillRect/>
          </a:stretch>
        </p:blipFill>
        <p:spPr>
          <a:xfrm>
            <a:off x="702527" y="688189"/>
            <a:ext cx="7950820" cy="5481621"/>
          </a:xfrm>
          <a:prstGeom prst="rect">
            <a:avLst/>
          </a:prstGeom>
        </p:spPr>
      </p:pic>
    </p:spTree>
    <p:extLst>
      <p:ext uri="{BB962C8B-B14F-4D97-AF65-F5344CB8AC3E}">
        <p14:creationId xmlns:p14="http://schemas.microsoft.com/office/powerpoint/2010/main" val="766594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44175C-2E73-4638-BF8E-F02468DB60DF}"/>
              </a:ext>
            </a:extLst>
          </p:cNvPr>
          <p:cNvPicPr>
            <a:picLocks noChangeAspect="1"/>
          </p:cNvPicPr>
          <p:nvPr/>
        </p:nvPicPr>
        <p:blipFill>
          <a:blip r:embed="rId3"/>
          <a:stretch>
            <a:fillRect/>
          </a:stretch>
        </p:blipFill>
        <p:spPr>
          <a:xfrm>
            <a:off x="702527" y="688189"/>
            <a:ext cx="7950820" cy="5481621"/>
          </a:xfrm>
          <a:prstGeom prst="rect">
            <a:avLst/>
          </a:prstGeom>
        </p:spPr>
      </p:pic>
    </p:spTree>
    <p:extLst>
      <p:ext uri="{BB962C8B-B14F-4D97-AF65-F5344CB8AC3E}">
        <p14:creationId xmlns:p14="http://schemas.microsoft.com/office/powerpoint/2010/main" val="4146634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26A-0E50-4329-93DC-9F75CF94FB83}"/>
              </a:ext>
            </a:extLst>
          </p:cNvPr>
          <p:cNvSpPr>
            <a:spLocks noGrp="1"/>
          </p:cNvSpPr>
          <p:nvPr>
            <p:ph type="title"/>
          </p:nvPr>
        </p:nvSpPr>
        <p:spPr/>
        <p:txBody>
          <a:bodyPr/>
          <a:lstStyle/>
          <a:p>
            <a:r>
              <a:rPr lang="en-US" dirty="0"/>
              <a:t>Yahoo!</a:t>
            </a:r>
          </a:p>
        </p:txBody>
      </p:sp>
      <p:sp>
        <p:nvSpPr>
          <p:cNvPr id="3" name="Content Placeholder 2">
            <a:extLst>
              <a:ext uri="{FF2B5EF4-FFF2-40B4-BE49-F238E27FC236}">
                <a16:creationId xmlns:a16="http://schemas.microsoft.com/office/drawing/2014/main" id="{196ADD7C-BF61-4857-936A-27C307C284B4}"/>
              </a:ext>
            </a:extLst>
          </p:cNvPr>
          <p:cNvSpPr>
            <a:spLocks noGrp="1"/>
          </p:cNvSpPr>
          <p:nvPr>
            <p:ph idx="1"/>
          </p:nvPr>
        </p:nvSpPr>
        <p:spPr/>
        <p:txBody>
          <a:bodyPr>
            <a:normAutofit/>
          </a:bodyPr>
          <a:lstStyle/>
          <a:p>
            <a:pPr marL="0" indent="0">
              <a:buNone/>
            </a:pPr>
            <a:r>
              <a:rPr lang="en-US" dirty="0"/>
              <a:t>Mar 2, 1995, Yahoo! goes live but their links are all hand-curated.</a:t>
            </a:r>
          </a:p>
          <a:p>
            <a:endParaRPr lang="en-US" dirty="0"/>
          </a:p>
          <a:p>
            <a:endParaRPr lang="en-US" dirty="0"/>
          </a:p>
        </p:txBody>
      </p:sp>
    </p:spTree>
    <p:extLst>
      <p:ext uri="{BB962C8B-B14F-4D97-AF65-F5344CB8AC3E}">
        <p14:creationId xmlns:p14="http://schemas.microsoft.com/office/powerpoint/2010/main" val="3331862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572C289-4EBC-4956-B23C-219024984813}"/>
              </a:ext>
            </a:extLst>
          </p:cNvPr>
          <p:cNvPicPr>
            <a:picLocks noChangeAspect="1"/>
          </p:cNvPicPr>
          <p:nvPr/>
        </p:nvPicPr>
        <p:blipFill>
          <a:blip r:embed="rId3"/>
          <a:stretch>
            <a:fillRect/>
          </a:stretch>
        </p:blipFill>
        <p:spPr>
          <a:xfrm>
            <a:off x="702527" y="688189"/>
            <a:ext cx="7950820" cy="5481621"/>
          </a:xfrm>
          <a:prstGeom prst="rect">
            <a:avLst/>
          </a:prstGeom>
        </p:spPr>
      </p:pic>
    </p:spTree>
    <p:extLst>
      <p:ext uri="{BB962C8B-B14F-4D97-AF65-F5344CB8AC3E}">
        <p14:creationId xmlns:p14="http://schemas.microsoft.com/office/powerpoint/2010/main" val="10640716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Yahoo!</a:t>
            </a:r>
          </a:p>
        </p:txBody>
      </p:sp>
      <p:sp>
        <p:nvSpPr>
          <p:cNvPr id="3" name="Content Placeholder 2"/>
          <p:cNvSpPr>
            <a:spLocks noGrp="1"/>
          </p:cNvSpPr>
          <p:nvPr>
            <p:ph idx="1"/>
          </p:nvPr>
        </p:nvSpPr>
        <p:spPr>
          <a:xfrm>
            <a:off x="533400" y="1676400"/>
            <a:ext cx="8229600" cy="4572000"/>
          </a:xfrm>
        </p:spPr>
        <p:txBody>
          <a:bodyPr>
            <a:normAutofit fontScale="92500" lnSpcReduction="10000"/>
          </a:bodyPr>
          <a:lstStyle/>
          <a:p>
            <a:pPr marL="0" indent="0">
              <a:spcBef>
                <a:spcPts val="1500"/>
              </a:spcBef>
              <a:buNone/>
            </a:pPr>
            <a:r>
              <a:rPr lang="en-US" dirty="0"/>
              <a:t>Jerry Yang and David Filo, both PhD students in engineering at Stanford, start Jerry’s Guide to the Web.</a:t>
            </a:r>
          </a:p>
          <a:p>
            <a:pPr marL="0" indent="0">
              <a:spcBef>
                <a:spcPts val="1500"/>
              </a:spcBef>
              <a:buNone/>
            </a:pPr>
            <a:r>
              <a:rPr lang="en-US" dirty="0"/>
              <a:t>Jerry hated the name, so it became Yahoo!, a meaningless acronym.</a:t>
            </a:r>
          </a:p>
          <a:p>
            <a:pPr marL="0" indent="0">
              <a:spcBef>
                <a:spcPts val="1500"/>
              </a:spcBef>
              <a:buNone/>
            </a:pPr>
            <a:r>
              <a:rPr lang="en-US" dirty="0"/>
              <a:t>Hand-crafted directory to the web.</a:t>
            </a:r>
          </a:p>
          <a:p>
            <a:pPr marL="0" indent="0">
              <a:spcBef>
                <a:spcPts val="1500"/>
              </a:spcBef>
              <a:buNone/>
            </a:pPr>
            <a:r>
              <a:rPr lang="en-US" dirty="0"/>
              <a:t>Jerry and David categorized 1000 sites/day.</a:t>
            </a:r>
          </a:p>
          <a:p>
            <a:pPr marL="0" indent="0">
              <a:spcBef>
                <a:spcPts val="1500"/>
              </a:spcBef>
              <a:buNone/>
            </a:pPr>
            <a:r>
              <a:rPr lang="en-US" dirty="0"/>
              <a:t>Initially running out of a trailer on campus.</a:t>
            </a:r>
          </a:p>
          <a:p>
            <a:pPr marL="0" indent="0">
              <a:spcBef>
                <a:spcPts val="1500"/>
              </a:spcBef>
              <a:buNone/>
            </a:pPr>
            <a:r>
              <a:rPr lang="en-US" dirty="0"/>
              <a:t>Moved to  free hosting on Netscape’s machines in early 1995.</a:t>
            </a:r>
          </a:p>
          <a:p>
            <a:pPr marL="0" indent="0">
              <a:buNone/>
            </a:pPr>
            <a:endParaRPr lang="en-US" dirty="0"/>
          </a:p>
          <a:p>
            <a:pPr marL="0" indent="0">
              <a:buNone/>
            </a:pPr>
            <a:r>
              <a:rPr lang="en-US" i="1" dirty="0"/>
              <a:t>“It was a labor love – lots of labor, since no software program could evaluate and categorize sites.”</a:t>
            </a:r>
          </a:p>
        </p:txBody>
      </p:sp>
    </p:spTree>
    <p:extLst>
      <p:ext uri="{BB962C8B-B14F-4D97-AF65-F5344CB8AC3E}">
        <p14:creationId xmlns:p14="http://schemas.microsoft.com/office/powerpoint/2010/main" val="1025990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26A-0E50-4329-93DC-9F75CF94FB83}"/>
              </a:ext>
            </a:extLst>
          </p:cNvPr>
          <p:cNvSpPr>
            <a:spLocks noGrp="1"/>
          </p:cNvSpPr>
          <p:nvPr>
            <p:ph type="title"/>
          </p:nvPr>
        </p:nvSpPr>
        <p:spPr/>
        <p:txBody>
          <a:bodyPr/>
          <a:lstStyle/>
          <a:p>
            <a:r>
              <a:rPr lang="en-US" dirty="0"/>
              <a:t>AltaVista</a:t>
            </a:r>
          </a:p>
        </p:txBody>
      </p:sp>
      <p:sp>
        <p:nvSpPr>
          <p:cNvPr id="3" name="Content Placeholder 2">
            <a:extLst>
              <a:ext uri="{FF2B5EF4-FFF2-40B4-BE49-F238E27FC236}">
                <a16:creationId xmlns:a16="http://schemas.microsoft.com/office/drawing/2014/main" id="{196ADD7C-BF61-4857-936A-27C307C284B4}"/>
              </a:ext>
            </a:extLst>
          </p:cNvPr>
          <p:cNvSpPr>
            <a:spLocks noGrp="1"/>
          </p:cNvSpPr>
          <p:nvPr>
            <p:ph idx="1"/>
          </p:nvPr>
        </p:nvSpPr>
        <p:spPr/>
        <p:txBody>
          <a:bodyPr>
            <a:normAutofit/>
          </a:bodyPr>
          <a:lstStyle/>
          <a:p>
            <a:pPr marL="0" indent="0">
              <a:spcBef>
                <a:spcPts val="2000"/>
              </a:spcBef>
              <a:buNone/>
            </a:pPr>
            <a:r>
              <a:rPr lang="en-US" dirty="0"/>
              <a:t>Dec 15, 1995, DEC Research’s AltaVista goes live with the first modern search engine architecture.</a:t>
            </a:r>
          </a:p>
          <a:p>
            <a:pPr marL="0" indent="0">
              <a:spcBef>
                <a:spcPts val="2000"/>
              </a:spcBef>
              <a:buNone/>
            </a:pPr>
            <a:r>
              <a:rPr lang="en-US" dirty="0"/>
              <a:t>Used index stream readers invented by Mike Burrows.</a:t>
            </a:r>
          </a:p>
          <a:p>
            <a:pPr marL="0" indent="0">
              <a:spcBef>
                <a:spcPts val="2000"/>
              </a:spcBef>
              <a:buNone/>
            </a:pPr>
            <a:r>
              <a:rPr lang="en-US" dirty="0"/>
              <a:t>AltaVista quickly becomes most popular engine.</a:t>
            </a:r>
          </a:p>
          <a:p>
            <a:pPr marL="0" indent="0">
              <a:spcBef>
                <a:spcPts val="2000"/>
              </a:spcBef>
              <a:buNone/>
            </a:pPr>
            <a:r>
              <a:rPr lang="en-US" dirty="0"/>
              <a:t>Bought by Yahoo! in 2003.</a:t>
            </a:r>
          </a:p>
        </p:txBody>
      </p:sp>
    </p:spTree>
    <p:extLst>
      <p:ext uri="{BB962C8B-B14F-4D97-AF65-F5344CB8AC3E}">
        <p14:creationId xmlns:p14="http://schemas.microsoft.com/office/powerpoint/2010/main" val="41744512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0E4AF9-4A2A-4AAD-8941-9B116A563750}"/>
              </a:ext>
            </a:extLst>
          </p:cNvPr>
          <p:cNvPicPr>
            <a:picLocks noChangeAspect="1"/>
          </p:cNvPicPr>
          <p:nvPr/>
        </p:nvPicPr>
        <p:blipFill>
          <a:blip r:embed="rId3"/>
          <a:stretch>
            <a:fillRect/>
          </a:stretch>
        </p:blipFill>
        <p:spPr>
          <a:xfrm>
            <a:off x="702527" y="688189"/>
            <a:ext cx="7950820" cy="5481621"/>
          </a:xfrm>
          <a:prstGeom prst="rect">
            <a:avLst/>
          </a:prstGeom>
        </p:spPr>
      </p:pic>
    </p:spTree>
    <p:extLst>
      <p:ext uri="{BB962C8B-B14F-4D97-AF65-F5344CB8AC3E}">
        <p14:creationId xmlns:p14="http://schemas.microsoft.com/office/powerpoint/2010/main" val="2829427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26A-0E50-4329-93DC-9F75CF94FB83}"/>
              </a:ext>
            </a:extLst>
          </p:cNvPr>
          <p:cNvSpPr>
            <a:spLocks noGrp="1"/>
          </p:cNvSpPr>
          <p:nvPr>
            <p:ph type="title"/>
          </p:nvPr>
        </p:nvSpPr>
        <p:spPr/>
        <p:txBody>
          <a:bodyPr/>
          <a:lstStyle/>
          <a:p>
            <a:r>
              <a:rPr lang="en-US" dirty="0"/>
              <a:t>Google</a:t>
            </a:r>
          </a:p>
        </p:txBody>
      </p:sp>
      <p:sp>
        <p:nvSpPr>
          <p:cNvPr id="3" name="Content Placeholder 2">
            <a:extLst>
              <a:ext uri="{FF2B5EF4-FFF2-40B4-BE49-F238E27FC236}">
                <a16:creationId xmlns:a16="http://schemas.microsoft.com/office/drawing/2014/main" id="{196ADD7C-BF61-4857-936A-27C307C284B4}"/>
              </a:ext>
            </a:extLst>
          </p:cNvPr>
          <p:cNvSpPr>
            <a:spLocks noGrp="1"/>
          </p:cNvSpPr>
          <p:nvPr>
            <p:ph idx="1"/>
          </p:nvPr>
        </p:nvSpPr>
        <p:spPr/>
        <p:txBody>
          <a:bodyPr>
            <a:normAutofit/>
          </a:bodyPr>
          <a:lstStyle/>
          <a:p>
            <a:pPr marL="0" indent="0">
              <a:spcBef>
                <a:spcPts val="2000"/>
              </a:spcBef>
              <a:buNone/>
            </a:pPr>
            <a:r>
              <a:rPr lang="en-US" dirty="0"/>
              <a:t>Sep 4, 1998, Google goes live with PageRank, named after Larry Page, coinvented by Sergey </a:t>
            </a:r>
            <a:r>
              <a:rPr lang="en-US" dirty="0" err="1"/>
              <a:t>Brin</a:t>
            </a:r>
            <a:r>
              <a:rPr lang="en-US" dirty="0"/>
              <a:t>.</a:t>
            </a:r>
          </a:p>
          <a:p>
            <a:pPr marL="0" indent="0">
              <a:spcBef>
                <a:spcPts val="2000"/>
              </a:spcBef>
              <a:buNone/>
            </a:pPr>
            <a:r>
              <a:rPr lang="en-US" dirty="0"/>
              <a:t>Introduced a much simpler page where they promised that all their results were algorithmic, none paid and that </a:t>
            </a:r>
            <a:r>
              <a:rPr lang="en-US" i="1" dirty="0"/>
              <a:t>they would do no evil.</a:t>
            </a:r>
          </a:p>
          <a:p>
            <a:pPr marL="0" indent="0">
              <a:spcBef>
                <a:spcPts val="2000"/>
              </a:spcBef>
              <a:buNone/>
            </a:pPr>
            <a:r>
              <a:rPr lang="en-US" dirty="0"/>
              <a:t>Quickly became the dominant engine.</a:t>
            </a:r>
          </a:p>
        </p:txBody>
      </p:sp>
    </p:spTree>
    <p:extLst>
      <p:ext uri="{BB962C8B-B14F-4D97-AF65-F5344CB8AC3E}">
        <p14:creationId xmlns:p14="http://schemas.microsoft.com/office/powerpoint/2010/main" val="11352668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78A13A-0582-40F5-9DD3-692A4D132163}"/>
              </a:ext>
            </a:extLst>
          </p:cNvPr>
          <p:cNvPicPr>
            <a:picLocks noChangeAspect="1"/>
          </p:cNvPicPr>
          <p:nvPr/>
        </p:nvPicPr>
        <p:blipFill>
          <a:blip r:embed="rId3"/>
          <a:stretch>
            <a:fillRect/>
          </a:stretch>
        </p:blipFill>
        <p:spPr>
          <a:xfrm>
            <a:off x="702527" y="688189"/>
            <a:ext cx="7950820" cy="5481621"/>
          </a:xfrm>
          <a:prstGeom prst="rect">
            <a:avLst/>
          </a:prstGeom>
        </p:spPr>
      </p:pic>
    </p:spTree>
    <p:extLst>
      <p:ext uri="{BB962C8B-B14F-4D97-AF65-F5344CB8AC3E}">
        <p14:creationId xmlns:p14="http://schemas.microsoft.com/office/powerpoint/2010/main" val="13940904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78A13A-0582-40F5-9DD3-692A4D132163}"/>
              </a:ext>
            </a:extLst>
          </p:cNvPr>
          <p:cNvPicPr>
            <a:picLocks noChangeAspect="1"/>
          </p:cNvPicPr>
          <p:nvPr/>
        </p:nvPicPr>
        <p:blipFill>
          <a:blip r:embed="rId3"/>
          <a:stretch>
            <a:fillRect/>
          </a:stretch>
        </p:blipFill>
        <p:spPr>
          <a:xfrm>
            <a:off x="702527" y="688189"/>
            <a:ext cx="7950820" cy="5481621"/>
          </a:xfrm>
          <a:prstGeom prst="rect">
            <a:avLst/>
          </a:prstGeom>
        </p:spPr>
      </p:pic>
      <p:sp>
        <p:nvSpPr>
          <p:cNvPr id="3" name="TextBox 2">
            <a:extLst>
              <a:ext uri="{FF2B5EF4-FFF2-40B4-BE49-F238E27FC236}">
                <a16:creationId xmlns:a16="http://schemas.microsoft.com/office/drawing/2014/main" id="{73C87DA3-9DD3-4308-AC74-FFF41DAAF420}"/>
              </a:ext>
            </a:extLst>
          </p:cNvPr>
          <p:cNvSpPr txBox="1"/>
          <p:nvPr/>
        </p:nvSpPr>
        <p:spPr>
          <a:xfrm>
            <a:off x="609600" y="226524"/>
            <a:ext cx="4824248" cy="461665"/>
          </a:xfrm>
          <a:prstGeom prst="rect">
            <a:avLst/>
          </a:prstGeom>
          <a:noFill/>
        </p:spPr>
        <p:txBody>
          <a:bodyPr wrap="square" rtlCol="0">
            <a:spAutoFit/>
          </a:bodyPr>
          <a:lstStyle/>
          <a:p>
            <a:r>
              <a:rPr lang="en-US" sz="2400" i="1" dirty="0"/>
              <a:t>Why did this become dominant?</a:t>
            </a:r>
          </a:p>
        </p:txBody>
      </p:sp>
    </p:spTree>
    <p:extLst>
      <p:ext uri="{BB962C8B-B14F-4D97-AF65-F5344CB8AC3E}">
        <p14:creationId xmlns:p14="http://schemas.microsoft.com/office/powerpoint/2010/main" val="4101187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4E26A-0E50-4329-93DC-9F75CF94FB83}"/>
              </a:ext>
            </a:extLst>
          </p:cNvPr>
          <p:cNvSpPr>
            <a:spLocks noGrp="1"/>
          </p:cNvSpPr>
          <p:nvPr>
            <p:ph type="title"/>
          </p:nvPr>
        </p:nvSpPr>
        <p:spPr/>
        <p:txBody>
          <a:bodyPr/>
          <a:lstStyle/>
          <a:p>
            <a:r>
              <a:rPr lang="en-US" dirty="0"/>
              <a:t>Bing</a:t>
            </a:r>
          </a:p>
        </p:txBody>
      </p:sp>
      <p:sp>
        <p:nvSpPr>
          <p:cNvPr id="3" name="Content Placeholder 2">
            <a:extLst>
              <a:ext uri="{FF2B5EF4-FFF2-40B4-BE49-F238E27FC236}">
                <a16:creationId xmlns:a16="http://schemas.microsoft.com/office/drawing/2014/main" id="{196ADD7C-BF61-4857-936A-27C307C284B4}"/>
              </a:ext>
            </a:extLst>
          </p:cNvPr>
          <p:cNvSpPr>
            <a:spLocks noGrp="1"/>
          </p:cNvSpPr>
          <p:nvPr>
            <p:ph idx="1"/>
          </p:nvPr>
        </p:nvSpPr>
        <p:spPr/>
        <p:txBody>
          <a:bodyPr>
            <a:normAutofit/>
          </a:bodyPr>
          <a:lstStyle/>
          <a:p>
            <a:pPr marL="0" indent="0">
              <a:buNone/>
            </a:pPr>
            <a:r>
              <a:rPr lang="en-US" dirty="0"/>
              <a:t>Jan 2005, Microsoft’s own engine goes live, initially as MSN Search.</a:t>
            </a:r>
          </a:p>
          <a:p>
            <a:endParaRPr lang="en-US" dirty="0"/>
          </a:p>
          <a:p>
            <a:endParaRPr lang="en-US" dirty="0"/>
          </a:p>
          <a:p>
            <a:endParaRPr lang="en-US" dirty="0"/>
          </a:p>
        </p:txBody>
      </p:sp>
    </p:spTree>
    <p:extLst>
      <p:ext uri="{BB962C8B-B14F-4D97-AF65-F5344CB8AC3E}">
        <p14:creationId xmlns:p14="http://schemas.microsoft.com/office/powerpoint/2010/main" val="20328310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9E30C3-AC23-48F7-9F66-C140CFAE0B89}"/>
              </a:ext>
            </a:extLst>
          </p:cNvPr>
          <p:cNvPicPr>
            <a:picLocks noChangeAspect="1"/>
          </p:cNvPicPr>
          <p:nvPr/>
        </p:nvPicPr>
        <p:blipFill>
          <a:blip r:embed="rId3"/>
          <a:stretch>
            <a:fillRect/>
          </a:stretch>
        </p:blipFill>
        <p:spPr>
          <a:xfrm>
            <a:off x="702527" y="688189"/>
            <a:ext cx="7950820" cy="5481621"/>
          </a:xfrm>
          <a:prstGeom prst="rect">
            <a:avLst/>
          </a:prstGeom>
        </p:spPr>
      </p:pic>
    </p:spTree>
    <p:extLst>
      <p:ext uri="{BB962C8B-B14F-4D97-AF65-F5344CB8AC3E}">
        <p14:creationId xmlns:p14="http://schemas.microsoft.com/office/powerpoint/2010/main" val="20633570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4DAC4-8602-4D94-AF42-99ED56CE65F1}"/>
              </a:ext>
            </a:extLst>
          </p:cNvPr>
          <p:cNvSpPr>
            <a:spLocks noGrp="1"/>
          </p:cNvSpPr>
          <p:nvPr>
            <p:ph idx="1"/>
          </p:nvPr>
        </p:nvSpPr>
        <p:spPr/>
        <p:txBody>
          <a:bodyPr/>
          <a:lstStyle/>
          <a:p>
            <a:pPr marL="0" indent="0">
              <a:spcBef>
                <a:spcPts val="1600"/>
              </a:spcBef>
              <a:buNone/>
            </a:pPr>
            <a:r>
              <a:rPr lang="en-US" dirty="0"/>
              <a:t>It’s a lot easier to do something if you know it’s possible.</a:t>
            </a:r>
          </a:p>
          <a:p>
            <a:pPr marL="0" indent="0">
              <a:spcBef>
                <a:spcPts val="1600"/>
              </a:spcBef>
              <a:buNone/>
            </a:pPr>
            <a:r>
              <a:rPr lang="en-US" dirty="0"/>
              <a:t>In business, this called either an </a:t>
            </a:r>
            <a:r>
              <a:rPr lang="en-US" i="1" dirty="0">
                <a:solidFill>
                  <a:srgbClr val="C00000"/>
                </a:solidFill>
              </a:rPr>
              <a:t>imitator</a:t>
            </a:r>
            <a:r>
              <a:rPr lang="en-US" dirty="0"/>
              <a:t> or </a:t>
            </a:r>
            <a:r>
              <a:rPr lang="en-US" i="1" dirty="0">
                <a:solidFill>
                  <a:srgbClr val="C00000"/>
                </a:solidFill>
              </a:rPr>
              <a:t>follower</a:t>
            </a:r>
            <a:r>
              <a:rPr lang="en-US" dirty="0"/>
              <a:t> strategy.</a:t>
            </a:r>
          </a:p>
          <a:p>
            <a:pPr marL="0" indent="0">
              <a:spcBef>
                <a:spcPts val="1600"/>
              </a:spcBef>
              <a:buNone/>
            </a:pPr>
            <a:r>
              <a:rPr lang="en-US" dirty="0"/>
              <a:t>In engineering, if you know something’s possible, you know not to give up.</a:t>
            </a:r>
          </a:p>
        </p:txBody>
      </p:sp>
    </p:spTree>
    <p:extLst>
      <p:ext uri="{BB962C8B-B14F-4D97-AF65-F5344CB8AC3E}">
        <p14:creationId xmlns:p14="http://schemas.microsoft.com/office/powerpoint/2010/main" val="12887785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6A20D-0445-5DD5-44B3-6077A1A95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0CFCD8-F6EC-E8D1-05F9-77EF2333F77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AEBCE736-C6D7-7A2E-A122-DA6D59EED01F}"/>
              </a:ext>
            </a:extLst>
          </p:cNvPr>
          <p:cNvSpPr>
            <a:spLocks noGrp="1"/>
          </p:cNvSpPr>
          <p:nvPr>
            <p:ph idx="1"/>
          </p:nvPr>
        </p:nvSpPr>
        <p:spPr/>
        <p:txBody>
          <a:bodyPr/>
          <a:lstStyle/>
          <a:p>
            <a:pPr marL="514350" indent="-514350">
              <a:buFont typeface="+mj-lt"/>
              <a:buAutoNum type="arabicPeriod"/>
            </a:pPr>
            <a:r>
              <a:rPr lang="en-US" dirty="0">
                <a:solidFill>
                  <a:schemeClr val="bg1">
                    <a:lumMod val="65000"/>
                  </a:schemeClr>
                </a:solidFill>
              </a:rPr>
              <a:t>Course details</a:t>
            </a:r>
          </a:p>
          <a:p>
            <a:pPr marL="514350" indent="-514350">
              <a:buFont typeface="+mj-lt"/>
              <a:buAutoNum type="arabicPeriod"/>
            </a:pPr>
            <a:r>
              <a:rPr lang="en-US" dirty="0">
                <a:solidFill>
                  <a:schemeClr val="bg1">
                    <a:lumMod val="65000"/>
                  </a:schemeClr>
                </a:solidFill>
              </a:rPr>
              <a:t>MostPositiveSubsequence</a:t>
            </a:r>
          </a:p>
          <a:p>
            <a:pPr marL="514350" indent="-514350">
              <a:buFont typeface="+mj-lt"/>
              <a:buAutoNum type="arabicPeriod"/>
            </a:pPr>
            <a:r>
              <a:rPr lang="en-US" dirty="0">
                <a:solidFill>
                  <a:schemeClr val="bg1">
                    <a:lumMod val="65000"/>
                  </a:schemeClr>
                </a:solidFill>
              </a:rPr>
              <a:t>History of the web</a:t>
            </a:r>
          </a:p>
          <a:p>
            <a:pPr marL="514350" indent="-514350">
              <a:buFont typeface="+mj-lt"/>
              <a:buAutoNum type="arabicPeriod"/>
            </a:pPr>
            <a:r>
              <a:rPr lang="en-US" dirty="0">
                <a:solidFill>
                  <a:srgbClr val="C00000"/>
                </a:solidFill>
              </a:rPr>
              <a:t>Search basics</a:t>
            </a:r>
          </a:p>
          <a:p>
            <a:pPr marL="514350" indent="-514350">
              <a:buFont typeface="+mj-lt"/>
              <a:buAutoNum type="arabicPeriod"/>
            </a:pPr>
            <a:r>
              <a:rPr lang="en-US" dirty="0"/>
              <a:t>Your project</a:t>
            </a:r>
          </a:p>
          <a:p>
            <a:endParaRPr lang="en-US" dirty="0"/>
          </a:p>
        </p:txBody>
      </p:sp>
    </p:spTree>
    <p:extLst>
      <p:ext uri="{BB962C8B-B14F-4D97-AF65-F5344CB8AC3E}">
        <p14:creationId xmlns:p14="http://schemas.microsoft.com/office/powerpoint/2010/main" val="33223539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E3D27-E478-4FC3-81D8-4968D5AA25AC}"/>
              </a:ext>
            </a:extLst>
          </p:cNvPr>
          <p:cNvSpPr>
            <a:spLocks noGrp="1"/>
          </p:cNvSpPr>
          <p:nvPr>
            <p:ph type="title"/>
          </p:nvPr>
        </p:nvSpPr>
        <p:spPr/>
        <p:txBody>
          <a:bodyPr>
            <a:normAutofit/>
          </a:bodyPr>
          <a:lstStyle/>
          <a:p>
            <a:r>
              <a:rPr lang="en-US" dirty="0"/>
              <a:t>the basic parts to a search engine</a:t>
            </a:r>
          </a:p>
        </p:txBody>
      </p:sp>
      <p:sp>
        <p:nvSpPr>
          <p:cNvPr id="3" name="Content Placeholder 2">
            <a:extLst>
              <a:ext uri="{FF2B5EF4-FFF2-40B4-BE49-F238E27FC236}">
                <a16:creationId xmlns:a16="http://schemas.microsoft.com/office/drawing/2014/main" id="{F517C519-1127-4EFA-ABCB-6CDCF4105383}"/>
              </a:ext>
            </a:extLst>
          </p:cNvPr>
          <p:cNvSpPr>
            <a:spLocks noGrp="1"/>
          </p:cNvSpPr>
          <p:nvPr>
            <p:ph idx="1"/>
          </p:nvPr>
        </p:nvSpPr>
        <p:spPr>
          <a:xfrm>
            <a:off x="1116147" y="1560786"/>
            <a:ext cx="6151756" cy="4525963"/>
          </a:xfrm>
        </p:spPr>
        <p:txBody>
          <a:bodyPr/>
          <a:lstStyle/>
          <a:p>
            <a:pPr marL="514350" indent="-514350">
              <a:buFont typeface="+mj-lt"/>
              <a:buAutoNum type="arabicPeriod"/>
            </a:pPr>
            <a:r>
              <a:rPr lang="en-US" dirty="0"/>
              <a:t>HTML parser.</a:t>
            </a:r>
          </a:p>
          <a:p>
            <a:pPr marL="514350" indent="-514350">
              <a:buFont typeface="+mj-lt"/>
              <a:buAutoNum type="arabicPeriod"/>
            </a:pPr>
            <a:r>
              <a:rPr lang="en-US" dirty="0"/>
              <a:t>Crawler.</a:t>
            </a:r>
          </a:p>
          <a:p>
            <a:pPr marL="514350" indent="-514350">
              <a:buFont typeface="+mj-lt"/>
              <a:buAutoNum type="arabicPeriod"/>
            </a:pPr>
            <a:r>
              <a:rPr lang="en-US" dirty="0"/>
              <a:t>Index.</a:t>
            </a:r>
          </a:p>
          <a:p>
            <a:pPr marL="514350" indent="-514350">
              <a:buFont typeface="+mj-lt"/>
              <a:buAutoNum type="arabicPeriod"/>
            </a:pPr>
            <a:r>
              <a:rPr lang="en-US" dirty="0"/>
              <a:t>Constraint solver.</a:t>
            </a:r>
          </a:p>
          <a:p>
            <a:pPr marL="514350" indent="-514350">
              <a:buFont typeface="+mj-lt"/>
              <a:buAutoNum type="arabicPeriod"/>
            </a:pPr>
            <a:r>
              <a:rPr lang="en-US" dirty="0"/>
              <a:t>Query language.</a:t>
            </a:r>
          </a:p>
          <a:p>
            <a:pPr marL="514350" indent="-514350">
              <a:buFont typeface="+mj-lt"/>
              <a:buAutoNum type="arabicPeriod"/>
            </a:pPr>
            <a:r>
              <a:rPr lang="en-US" dirty="0"/>
              <a:t>Ranker.</a:t>
            </a:r>
          </a:p>
          <a:p>
            <a:pPr marL="514350" indent="-514350">
              <a:buFont typeface="+mj-lt"/>
              <a:buAutoNum type="arabicPeriod"/>
            </a:pPr>
            <a:r>
              <a:rPr lang="en-US" dirty="0"/>
              <a:t>Front end.</a:t>
            </a:r>
          </a:p>
        </p:txBody>
      </p:sp>
    </p:spTree>
    <p:extLst>
      <p:ext uri="{BB962C8B-B14F-4D97-AF65-F5344CB8AC3E}">
        <p14:creationId xmlns:p14="http://schemas.microsoft.com/office/powerpoint/2010/main" val="1027947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F286EFE4-5841-44DD-98A9-5932651182F0}"/>
              </a:ext>
            </a:extLst>
          </p:cNvPr>
          <p:cNvGrpSpPr/>
          <p:nvPr/>
        </p:nvGrpSpPr>
        <p:grpSpPr>
          <a:xfrm>
            <a:off x="5430345" y="4316796"/>
            <a:ext cx="1995954" cy="1218497"/>
            <a:chOff x="3529859" y="2752286"/>
            <a:chExt cx="2084282" cy="1181757"/>
          </a:xfrm>
        </p:grpSpPr>
        <p:sp>
          <p:nvSpPr>
            <p:cNvPr id="17" name="Flowchart: Magnetic Disk 16">
              <a:extLst>
                <a:ext uri="{FF2B5EF4-FFF2-40B4-BE49-F238E27FC236}">
                  <a16:creationId xmlns:a16="http://schemas.microsoft.com/office/drawing/2014/main" id="{5B3EA97B-6003-4FC7-B085-8A9D89D04D4E}"/>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8" name="TextBox 17">
              <a:extLst>
                <a:ext uri="{FF2B5EF4-FFF2-40B4-BE49-F238E27FC236}">
                  <a16:creationId xmlns:a16="http://schemas.microsoft.com/office/drawing/2014/main" id="{33317C0E-F28E-43BF-8E00-88228C318F68}"/>
                </a:ext>
              </a:extLst>
            </p:cNvPr>
            <p:cNvSpPr txBox="1"/>
            <p:nvPr/>
          </p:nvSpPr>
          <p:spPr>
            <a:xfrm>
              <a:off x="3529859" y="3261950"/>
              <a:ext cx="2084281" cy="388046"/>
            </a:xfrm>
            <a:prstGeom prst="rect">
              <a:avLst/>
            </a:prstGeom>
            <a:noFill/>
          </p:spPr>
          <p:txBody>
            <a:bodyPr wrap="square" rtlCol="0">
              <a:spAutoFit/>
            </a:bodyPr>
            <a:lstStyle/>
            <a:p>
              <a:pPr algn="ctr"/>
              <a:r>
                <a:rPr lang="en-US" sz="2000" dirty="0"/>
                <a:t>Index files</a:t>
              </a:r>
            </a:p>
          </p:txBody>
        </p:sp>
      </p:grpSp>
      <p:grpSp>
        <p:nvGrpSpPr>
          <p:cNvPr id="8" name="Group 7">
            <a:extLst>
              <a:ext uri="{FF2B5EF4-FFF2-40B4-BE49-F238E27FC236}">
                <a16:creationId xmlns:a16="http://schemas.microsoft.com/office/drawing/2014/main" id="{6F13A94A-DAF4-4110-B733-68FDC2ECCDE3}"/>
              </a:ext>
            </a:extLst>
          </p:cNvPr>
          <p:cNvGrpSpPr/>
          <p:nvPr/>
        </p:nvGrpSpPr>
        <p:grpSpPr>
          <a:xfrm>
            <a:off x="3459723" y="1573092"/>
            <a:ext cx="1672493" cy="804985"/>
            <a:chOff x="1187938" y="2016369"/>
            <a:chExt cx="1672493" cy="804985"/>
          </a:xfrm>
        </p:grpSpPr>
        <p:sp>
          <p:nvSpPr>
            <p:cNvPr id="9" name="Rectangle: Rounded Corners 8">
              <a:extLst>
                <a:ext uri="{FF2B5EF4-FFF2-40B4-BE49-F238E27FC236}">
                  <a16:creationId xmlns:a16="http://schemas.microsoft.com/office/drawing/2014/main" id="{2F7175F4-0C15-4C4C-B7B7-20399DCB9037}"/>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Box 9">
              <a:extLst>
                <a:ext uri="{FF2B5EF4-FFF2-40B4-BE49-F238E27FC236}">
                  <a16:creationId xmlns:a16="http://schemas.microsoft.com/office/drawing/2014/main" id="{1732F509-D4EE-4B00-B040-104A5E992032}"/>
                </a:ext>
              </a:extLst>
            </p:cNvPr>
            <p:cNvSpPr txBox="1"/>
            <p:nvPr/>
          </p:nvSpPr>
          <p:spPr>
            <a:xfrm>
              <a:off x="1187938" y="2234195"/>
              <a:ext cx="1672493" cy="400110"/>
            </a:xfrm>
            <a:prstGeom prst="rect">
              <a:avLst/>
            </a:prstGeom>
            <a:noFill/>
          </p:spPr>
          <p:txBody>
            <a:bodyPr wrap="square" rtlCol="0">
              <a:spAutoFit/>
            </a:bodyPr>
            <a:lstStyle/>
            <a:p>
              <a:pPr algn="ctr"/>
              <a:r>
                <a:rPr lang="en-US" sz="2000" dirty="0"/>
                <a:t>Crawler</a:t>
              </a:r>
            </a:p>
          </p:txBody>
        </p:sp>
      </p:grpSp>
      <p:grpSp>
        <p:nvGrpSpPr>
          <p:cNvPr id="19" name="Group 18">
            <a:extLst>
              <a:ext uri="{FF2B5EF4-FFF2-40B4-BE49-F238E27FC236}">
                <a16:creationId xmlns:a16="http://schemas.microsoft.com/office/drawing/2014/main" id="{595A0C7B-CFC6-48CD-B298-749D336868E1}"/>
              </a:ext>
            </a:extLst>
          </p:cNvPr>
          <p:cNvGrpSpPr/>
          <p:nvPr/>
        </p:nvGrpSpPr>
        <p:grpSpPr>
          <a:xfrm>
            <a:off x="5540905" y="2827986"/>
            <a:ext cx="1672493" cy="804985"/>
            <a:chOff x="1187938" y="2016369"/>
            <a:chExt cx="1672493" cy="804985"/>
          </a:xfrm>
        </p:grpSpPr>
        <p:sp>
          <p:nvSpPr>
            <p:cNvPr id="20" name="Rectangle: Rounded Corners 19">
              <a:extLst>
                <a:ext uri="{FF2B5EF4-FFF2-40B4-BE49-F238E27FC236}">
                  <a16:creationId xmlns:a16="http://schemas.microsoft.com/office/drawing/2014/main" id="{BA022DE5-2AC3-45FD-9D1A-414A5F671B7A}"/>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a:extLst>
                <a:ext uri="{FF2B5EF4-FFF2-40B4-BE49-F238E27FC236}">
                  <a16:creationId xmlns:a16="http://schemas.microsoft.com/office/drawing/2014/main" id="{07290A44-6B91-4A9E-A577-D497FD16E188}"/>
                </a:ext>
              </a:extLst>
            </p:cNvPr>
            <p:cNvSpPr txBox="1"/>
            <p:nvPr/>
          </p:nvSpPr>
          <p:spPr>
            <a:xfrm>
              <a:off x="1187938" y="2202945"/>
              <a:ext cx="1672493" cy="400110"/>
            </a:xfrm>
            <a:prstGeom prst="rect">
              <a:avLst/>
            </a:prstGeom>
            <a:noFill/>
          </p:spPr>
          <p:txBody>
            <a:bodyPr wrap="square" rtlCol="0">
              <a:spAutoFit/>
            </a:bodyPr>
            <a:lstStyle/>
            <a:p>
              <a:pPr algn="ctr"/>
              <a:r>
                <a:rPr lang="en-US" sz="2000" dirty="0"/>
                <a:t>Index build</a:t>
              </a:r>
            </a:p>
          </p:txBody>
        </p:sp>
      </p:grpSp>
      <p:grpSp>
        <p:nvGrpSpPr>
          <p:cNvPr id="25" name="Group 24">
            <a:extLst>
              <a:ext uri="{FF2B5EF4-FFF2-40B4-BE49-F238E27FC236}">
                <a16:creationId xmlns:a16="http://schemas.microsoft.com/office/drawing/2014/main" id="{D664B38A-C69D-4FCF-8538-97FB26E9DF09}"/>
              </a:ext>
            </a:extLst>
          </p:cNvPr>
          <p:cNvGrpSpPr/>
          <p:nvPr/>
        </p:nvGrpSpPr>
        <p:grpSpPr>
          <a:xfrm>
            <a:off x="3451503" y="2827986"/>
            <a:ext cx="1680713" cy="804985"/>
            <a:chOff x="1179718" y="2016369"/>
            <a:chExt cx="1680713" cy="804985"/>
          </a:xfrm>
        </p:grpSpPr>
        <p:sp>
          <p:nvSpPr>
            <p:cNvPr id="26" name="Rectangle: Rounded Corners 25">
              <a:extLst>
                <a:ext uri="{FF2B5EF4-FFF2-40B4-BE49-F238E27FC236}">
                  <a16:creationId xmlns:a16="http://schemas.microsoft.com/office/drawing/2014/main" id="{E9989378-B40D-4436-A44B-0DFAF4148B78}"/>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TextBox 26">
              <a:extLst>
                <a:ext uri="{FF2B5EF4-FFF2-40B4-BE49-F238E27FC236}">
                  <a16:creationId xmlns:a16="http://schemas.microsoft.com/office/drawing/2014/main" id="{101BAD3F-F8A7-4FCB-B377-5A9707EDF4C4}"/>
                </a:ext>
              </a:extLst>
            </p:cNvPr>
            <p:cNvSpPr txBox="1"/>
            <p:nvPr/>
          </p:nvSpPr>
          <p:spPr>
            <a:xfrm>
              <a:off x="1179718" y="2203416"/>
              <a:ext cx="1672493" cy="400110"/>
            </a:xfrm>
            <a:prstGeom prst="rect">
              <a:avLst/>
            </a:prstGeom>
            <a:noFill/>
          </p:spPr>
          <p:txBody>
            <a:bodyPr wrap="square" rtlCol="0">
              <a:spAutoFit/>
            </a:bodyPr>
            <a:lstStyle/>
            <a:p>
              <a:pPr algn="ctr"/>
              <a:r>
                <a:rPr lang="en-US" sz="2000" dirty="0"/>
                <a:t>HTML parser</a:t>
              </a:r>
            </a:p>
          </p:txBody>
        </p:sp>
      </p:grpSp>
      <p:cxnSp>
        <p:nvCxnSpPr>
          <p:cNvPr id="32" name="Straight Arrow Connector 31">
            <a:extLst>
              <a:ext uri="{FF2B5EF4-FFF2-40B4-BE49-F238E27FC236}">
                <a16:creationId xmlns:a16="http://schemas.microsoft.com/office/drawing/2014/main" id="{9DD3A166-CF06-4694-A1F5-ADE96C585F4F}"/>
              </a:ext>
            </a:extLst>
          </p:cNvPr>
          <p:cNvCxnSpPr>
            <a:cxnSpLocks/>
            <a:endCxn id="26"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72E1DF7-36E3-4112-A5D0-766A12FEB2C3}"/>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9E52AAB-4359-4970-A849-B72164C1B43B}"/>
              </a:ext>
            </a:extLst>
          </p:cNvPr>
          <p:cNvCxnSpPr>
            <a:cxnSpLocks/>
            <a:endCxn id="17"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83E1D4D-FB69-404B-BF92-360AB075B5C3}"/>
              </a:ext>
            </a:extLst>
          </p:cNvPr>
          <p:cNvSpPr txBox="1"/>
          <p:nvPr/>
        </p:nvSpPr>
        <p:spPr>
          <a:xfrm>
            <a:off x="1923401" y="1790918"/>
            <a:ext cx="1206054" cy="400110"/>
          </a:xfrm>
          <a:prstGeom prst="rect">
            <a:avLst/>
          </a:prstGeom>
          <a:noFill/>
        </p:spPr>
        <p:txBody>
          <a:bodyPr wrap="square" rtlCol="0">
            <a:spAutoFit/>
          </a:bodyPr>
          <a:lstStyle/>
          <a:p>
            <a:r>
              <a:rPr lang="en-US" sz="2000" dirty="0"/>
              <a:t>Seed list</a:t>
            </a:r>
          </a:p>
        </p:txBody>
      </p:sp>
      <p:cxnSp>
        <p:nvCxnSpPr>
          <p:cNvPr id="41" name="Straight Arrow Connector 40">
            <a:extLst>
              <a:ext uri="{FF2B5EF4-FFF2-40B4-BE49-F238E27FC236}">
                <a16:creationId xmlns:a16="http://schemas.microsoft.com/office/drawing/2014/main" id="{D02F0EE6-6D84-4C69-BCE0-482463EA8E4F}"/>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Title 1">
            <a:extLst>
              <a:ext uri="{FF2B5EF4-FFF2-40B4-BE49-F238E27FC236}">
                <a16:creationId xmlns:a16="http://schemas.microsoft.com/office/drawing/2014/main" id="{D10E7C2A-DF1F-4A2F-A754-6FF886119E70}"/>
              </a:ext>
            </a:extLst>
          </p:cNvPr>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the index build side</a:t>
            </a:r>
          </a:p>
        </p:txBody>
      </p:sp>
    </p:spTree>
    <p:extLst>
      <p:ext uri="{BB962C8B-B14F-4D97-AF65-F5344CB8AC3E}">
        <p14:creationId xmlns:p14="http://schemas.microsoft.com/office/powerpoint/2010/main" val="16883486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CF073-AEA2-4C75-2309-176880ED99B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48BEBA0-96F0-31C5-831F-35F66BB264C0}"/>
              </a:ext>
            </a:extLst>
          </p:cNvPr>
          <p:cNvGrpSpPr/>
          <p:nvPr/>
        </p:nvGrpSpPr>
        <p:grpSpPr>
          <a:xfrm>
            <a:off x="457200" y="1559528"/>
            <a:ext cx="3507820" cy="3101384"/>
            <a:chOff x="1923401" y="1573092"/>
            <a:chExt cx="5502898" cy="3962201"/>
          </a:xfrm>
        </p:grpSpPr>
        <p:grpSp>
          <p:nvGrpSpPr>
            <p:cNvPr id="31" name="Group 30">
              <a:extLst>
                <a:ext uri="{FF2B5EF4-FFF2-40B4-BE49-F238E27FC236}">
                  <a16:creationId xmlns:a16="http://schemas.microsoft.com/office/drawing/2014/main" id="{4AA02120-01D2-00C2-7419-2E954332A5A7}"/>
                </a:ext>
              </a:extLst>
            </p:cNvPr>
            <p:cNvGrpSpPr/>
            <p:nvPr/>
          </p:nvGrpSpPr>
          <p:grpSpPr>
            <a:xfrm>
              <a:off x="5430345" y="4316796"/>
              <a:ext cx="1995954" cy="1218497"/>
              <a:chOff x="3529859" y="2752286"/>
              <a:chExt cx="2084282" cy="1181757"/>
            </a:xfrm>
          </p:grpSpPr>
          <p:sp>
            <p:nvSpPr>
              <p:cNvPr id="17" name="Flowchart: Magnetic Disk 16">
                <a:extLst>
                  <a:ext uri="{FF2B5EF4-FFF2-40B4-BE49-F238E27FC236}">
                    <a16:creationId xmlns:a16="http://schemas.microsoft.com/office/drawing/2014/main" id="{E56727B2-2A1B-9C9C-AF16-70D2E03D2408}"/>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8" name="TextBox 17">
                <a:extLst>
                  <a:ext uri="{FF2B5EF4-FFF2-40B4-BE49-F238E27FC236}">
                    <a16:creationId xmlns:a16="http://schemas.microsoft.com/office/drawing/2014/main" id="{8BBE3CAE-EB87-5573-07F7-14FDA19BB970}"/>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8" name="Group 7">
              <a:extLst>
                <a:ext uri="{FF2B5EF4-FFF2-40B4-BE49-F238E27FC236}">
                  <a16:creationId xmlns:a16="http://schemas.microsoft.com/office/drawing/2014/main" id="{2AC5C9C3-7BC5-E27F-76C3-61D75B4A1470}"/>
                </a:ext>
              </a:extLst>
            </p:cNvPr>
            <p:cNvGrpSpPr/>
            <p:nvPr/>
          </p:nvGrpSpPr>
          <p:grpSpPr>
            <a:xfrm>
              <a:off x="3459723" y="1573092"/>
              <a:ext cx="1672493" cy="804985"/>
              <a:chOff x="1187938" y="2016369"/>
              <a:chExt cx="1672493" cy="804985"/>
            </a:xfrm>
          </p:grpSpPr>
          <p:sp>
            <p:nvSpPr>
              <p:cNvPr id="9" name="Rectangle: Rounded Corners 8">
                <a:extLst>
                  <a:ext uri="{FF2B5EF4-FFF2-40B4-BE49-F238E27FC236}">
                    <a16:creationId xmlns:a16="http://schemas.microsoft.com/office/drawing/2014/main" id="{4CC405F5-6E5F-73ED-3450-24B553605D13}"/>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0" name="TextBox 9">
                <a:extLst>
                  <a:ext uri="{FF2B5EF4-FFF2-40B4-BE49-F238E27FC236}">
                    <a16:creationId xmlns:a16="http://schemas.microsoft.com/office/drawing/2014/main" id="{4B52BA2D-FC07-F25A-B161-2BDCB0A65CB3}"/>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19" name="Group 18">
              <a:extLst>
                <a:ext uri="{FF2B5EF4-FFF2-40B4-BE49-F238E27FC236}">
                  <a16:creationId xmlns:a16="http://schemas.microsoft.com/office/drawing/2014/main" id="{0874B1B4-5119-EE70-4A3F-8189786E6D71}"/>
                </a:ext>
              </a:extLst>
            </p:cNvPr>
            <p:cNvGrpSpPr/>
            <p:nvPr/>
          </p:nvGrpSpPr>
          <p:grpSpPr>
            <a:xfrm>
              <a:off x="5540905" y="2827986"/>
              <a:ext cx="1672493" cy="804985"/>
              <a:chOff x="1187938" y="2016369"/>
              <a:chExt cx="1672493" cy="804985"/>
            </a:xfrm>
          </p:grpSpPr>
          <p:sp>
            <p:nvSpPr>
              <p:cNvPr id="20" name="Rectangle: Rounded Corners 19">
                <a:extLst>
                  <a:ext uri="{FF2B5EF4-FFF2-40B4-BE49-F238E27FC236}">
                    <a16:creationId xmlns:a16="http://schemas.microsoft.com/office/drawing/2014/main" id="{9FBA26CE-B922-CF1F-0619-A5460BC4040F}"/>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TextBox 20">
                <a:extLst>
                  <a:ext uri="{FF2B5EF4-FFF2-40B4-BE49-F238E27FC236}">
                    <a16:creationId xmlns:a16="http://schemas.microsoft.com/office/drawing/2014/main" id="{0B0F0944-2EED-C7D9-3684-69847E3199F4}"/>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5" name="Group 24">
              <a:extLst>
                <a:ext uri="{FF2B5EF4-FFF2-40B4-BE49-F238E27FC236}">
                  <a16:creationId xmlns:a16="http://schemas.microsoft.com/office/drawing/2014/main" id="{5A061A14-1E51-2BC7-4AE9-BEB5B10981DD}"/>
                </a:ext>
              </a:extLst>
            </p:cNvPr>
            <p:cNvGrpSpPr/>
            <p:nvPr/>
          </p:nvGrpSpPr>
          <p:grpSpPr>
            <a:xfrm>
              <a:off x="3448235" y="2827986"/>
              <a:ext cx="1683981" cy="804985"/>
              <a:chOff x="1176450" y="2016369"/>
              <a:chExt cx="1683981" cy="804985"/>
            </a:xfrm>
          </p:grpSpPr>
          <p:sp>
            <p:nvSpPr>
              <p:cNvPr id="26" name="Rectangle: Rounded Corners 25">
                <a:extLst>
                  <a:ext uri="{FF2B5EF4-FFF2-40B4-BE49-F238E27FC236}">
                    <a16:creationId xmlns:a16="http://schemas.microsoft.com/office/drawing/2014/main" id="{965976BE-E121-C00D-716D-0E1C9FC72827}"/>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7" name="TextBox 26">
                <a:extLst>
                  <a:ext uri="{FF2B5EF4-FFF2-40B4-BE49-F238E27FC236}">
                    <a16:creationId xmlns:a16="http://schemas.microsoft.com/office/drawing/2014/main" id="{CA55F519-131F-250B-D9AA-5F15C9FB909C}"/>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32" name="Straight Arrow Connector 31">
              <a:extLst>
                <a:ext uri="{FF2B5EF4-FFF2-40B4-BE49-F238E27FC236}">
                  <a16:creationId xmlns:a16="http://schemas.microsoft.com/office/drawing/2014/main" id="{93702FB2-D1B5-8069-5732-2CA611CBED6E}"/>
                </a:ext>
              </a:extLst>
            </p:cNvPr>
            <p:cNvCxnSpPr>
              <a:cxnSpLocks/>
              <a:endCxn id="26"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4870EF7F-2EF9-6972-1DAF-60B39026EDBB}"/>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3C4B3E15-8BF1-0E29-9C5A-96401CBA1AD7}"/>
                </a:ext>
              </a:extLst>
            </p:cNvPr>
            <p:cNvCxnSpPr>
              <a:cxnSpLocks/>
              <a:endCxn id="17"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9087EE54-4F69-7290-A329-092738768A73}"/>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41" name="Straight Arrow Connector 40">
              <a:extLst>
                <a:ext uri="{FF2B5EF4-FFF2-40B4-BE49-F238E27FC236}">
                  <a16:creationId xmlns:a16="http://schemas.microsoft.com/office/drawing/2014/main" id="{61BCDC8E-A440-F3FC-1787-AB688F3C7318}"/>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42" name="Title 1">
            <a:extLst>
              <a:ext uri="{FF2B5EF4-FFF2-40B4-BE49-F238E27FC236}">
                <a16:creationId xmlns:a16="http://schemas.microsoft.com/office/drawing/2014/main" id="{2A9E1E32-EE1A-256B-4104-3F2C6FBA18C6}"/>
              </a:ext>
            </a:extLst>
          </p:cNvPr>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the index build side</a:t>
            </a:r>
          </a:p>
        </p:txBody>
      </p:sp>
    </p:spTree>
    <p:extLst>
      <p:ext uri="{BB962C8B-B14F-4D97-AF65-F5344CB8AC3E}">
        <p14:creationId xmlns:p14="http://schemas.microsoft.com/office/powerpoint/2010/main" val="1999392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D10E7C2A-DF1F-4A2F-A754-6FF886119E70}"/>
              </a:ext>
            </a:extLst>
          </p:cNvPr>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the query serve side</a:t>
            </a:r>
          </a:p>
        </p:txBody>
      </p:sp>
      <p:grpSp>
        <p:nvGrpSpPr>
          <p:cNvPr id="3" name="Group 2">
            <a:extLst>
              <a:ext uri="{FF2B5EF4-FFF2-40B4-BE49-F238E27FC236}">
                <a16:creationId xmlns:a16="http://schemas.microsoft.com/office/drawing/2014/main" id="{F7C94A8A-8EEB-47D5-ADF9-08307F2F19CB}"/>
              </a:ext>
            </a:extLst>
          </p:cNvPr>
          <p:cNvGrpSpPr/>
          <p:nvPr/>
        </p:nvGrpSpPr>
        <p:grpSpPr>
          <a:xfrm>
            <a:off x="457200" y="1068595"/>
            <a:ext cx="8807409" cy="4934048"/>
            <a:chOff x="178991" y="1612506"/>
            <a:chExt cx="8807409" cy="4934048"/>
          </a:xfrm>
        </p:grpSpPr>
        <p:grpSp>
          <p:nvGrpSpPr>
            <p:cNvPr id="31" name="Group 30">
              <a:extLst>
                <a:ext uri="{FF2B5EF4-FFF2-40B4-BE49-F238E27FC236}">
                  <a16:creationId xmlns:a16="http://schemas.microsoft.com/office/drawing/2014/main" id="{F286EFE4-5841-44DD-98A9-5932651182F0}"/>
                </a:ext>
              </a:extLst>
            </p:cNvPr>
            <p:cNvGrpSpPr/>
            <p:nvPr/>
          </p:nvGrpSpPr>
          <p:grpSpPr>
            <a:xfrm>
              <a:off x="3633076" y="5328057"/>
              <a:ext cx="1995954" cy="1218497"/>
              <a:chOff x="3645312" y="3879473"/>
              <a:chExt cx="2084282" cy="1181757"/>
            </a:xfrm>
          </p:grpSpPr>
          <p:sp>
            <p:nvSpPr>
              <p:cNvPr id="17" name="Flowchart: Magnetic Disk 16">
                <a:extLst>
                  <a:ext uri="{FF2B5EF4-FFF2-40B4-BE49-F238E27FC236}">
                    <a16:creationId xmlns:a16="http://schemas.microsoft.com/office/drawing/2014/main" id="{5B3EA97B-6003-4FC7-B085-8A9D89D04D4E}"/>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8" name="TextBox 17">
                <a:extLst>
                  <a:ext uri="{FF2B5EF4-FFF2-40B4-BE49-F238E27FC236}">
                    <a16:creationId xmlns:a16="http://schemas.microsoft.com/office/drawing/2014/main" id="{33317C0E-F28E-43BF-8E00-88228C318F68}"/>
                  </a:ext>
                </a:extLst>
              </p:cNvPr>
              <p:cNvSpPr txBox="1"/>
              <p:nvPr/>
            </p:nvSpPr>
            <p:spPr>
              <a:xfrm>
                <a:off x="3645313" y="4355196"/>
                <a:ext cx="2084281" cy="388046"/>
              </a:xfrm>
              <a:prstGeom prst="rect">
                <a:avLst/>
              </a:prstGeom>
              <a:noFill/>
            </p:spPr>
            <p:txBody>
              <a:bodyPr wrap="square" rtlCol="0">
                <a:spAutoFit/>
              </a:bodyPr>
              <a:lstStyle/>
              <a:p>
                <a:pPr algn="ctr"/>
                <a:r>
                  <a:rPr lang="en-US" sz="2000" dirty="0"/>
                  <a:t>Index files</a:t>
                </a:r>
              </a:p>
            </p:txBody>
          </p:sp>
        </p:grpSp>
        <p:grpSp>
          <p:nvGrpSpPr>
            <p:cNvPr id="8" name="Group 7">
              <a:extLst>
                <a:ext uri="{FF2B5EF4-FFF2-40B4-BE49-F238E27FC236}">
                  <a16:creationId xmlns:a16="http://schemas.microsoft.com/office/drawing/2014/main" id="{6F13A94A-DAF4-4110-B733-68FDC2ECCDE3}"/>
                </a:ext>
              </a:extLst>
            </p:cNvPr>
            <p:cNvGrpSpPr/>
            <p:nvPr/>
          </p:nvGrpSpPr>
          <p:grpSpPr>
            <a:xfrm>
              <a:off x="1654571" y="1612506"/>
              <a:ext cx="1672493" cy="804985"/>
              <a:chOff x="1187938" y="2016369"/>
              <a:chExt cx="1672493" cy="804985"/>
            </a:xfrm>
          </p:grpSpPr>
          <p:sp>
            <p:nvSpPr>
              <p:cNvPr id="9" name="Rectangle: Rounded Corners 8">
                <a:extLst>
                  <a:ext uri="{FF2B5EF4-FFF2-40B4-BE49-F238E27FC236}">
                    <a16:creationId xmlns:a16="http://schemas.microsoft.com/office/drawing/2014/main" id="{2F7175F4-0C15-4C4C-B7B7-20399DCB9037}"/>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Box 9">
                <a:extLst>
                  <a:ext uri="{FF2B5EF4-FFF2-40B4-BE49-F238E27FC236}">
                    <a16:creationId xmlns:a16="http://schemas.microsoft.com/office/drawing/2014/main" id="{1732F509-D4EE-4B00-B040-104A5E992032}"/>
                  </a:ext>
                </a:extLst>
              </p:cNvPr>
              <p:cNvSpPr txBox="1"/>
              <p:nvPr/>
            </p:nvSpPr>
            <p:spPr>
              <a:xfrm>
                <a:off x="1187938" y="2234195"/>
                <a:ext cx="1672493" cy="400110"/>
              </a:xfrm>
              <a:prstGeom prst="rect">
                <a:avLst/>
              </a:prstGeom>
              <a:noFill/>
            </p:spPr>
            <p:txBody>
              <a:bodyPr wrap="square" rtlCol="0">
                <a:spAutoFit/>
              </a:bodyPr>
              <a:lstStyle/>
              <a:p>
                <a:pPr algn="ctr"/>
                <a:r>
                  <a:rPr lang="en-US" sz="2000" dirty="0"/>
                  <a:t>Front end</a:t>
                </a:r>
              </a:p>
            </p:txBody>
          </p:sp>
        </p:grpSp>
        <p:grpSp>
          <p:nvGrpSpPr>
            <p:cNvPr id="19" name="Group 18">
              <a:extLst>
                <a:ext uri="{FF2B5EF4-FFF2-40B4-BE49-F238E27FC236}">
                  <a16:creationId xmlns:a16="http://schemas.microsoft.com/office/drawing/2014/main" id="{595A0C7B-CFC6-48CD-B298-749D336868E1}"/>
                </a:ext>
              </a:extLst>
            </p:cNvPr>
            <p:cNvGrpSpPr/>
            <p:nvPr/>
          </p:nvGrpSpPr>
          <p:grpSpPr>
            <a:xfrm>
              <a:off x="3735753" y="2867400"/>
              <a:ext cx="1672493" cy="804985"/>
              <a:chOff x="1187938" y="2016369"/>
              <a:chExt cx="1672493" cy="804985"/>
            </a:xfrm>
          </p:grpSpPr>
          <p:sp>
            <p:nvSpPr>
              <p:cNvPr id="20" name="Rectangle: Rounded Corners 19">
                <a:extLst>
                  <a:ext uri="{FF2B5EF4-FFF2-40B4-BE49-F238E27FC236}">
                    <a16:creationId xmlns:a16="http://schemas.microsoft.com/office/drawing/2014/main" id="{BA022DE5-2AC3-45FD-9D1A-414A5F671B7A}"/>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TextBox 20">
                <a:extLst>
                  <a:ext uri="{FF2B5EF4-FFF2-40B4-BE49-F238E27FC236}">
                    <a16:creationId xmlns:a16="http://schemas.microsoft.com/office/drawing/2014/main" id="{07290A44-6B91-4A9E-A577-D497FD16E188}"/>
                  </a:ext>
                </a:extLst>
              </p:cNvPr>
              <p:cNvSpPr txBox="1"/>
              <p:nvPr/>
            </p:nvSpPr>
            <p:spPr>
              <a:xfrm>
                <a:off x="1187938" y="2071729"/>
                <a:ext cx="1672493" cy="707886"/>
              </a:xfrm>
              <a:prstGeom prst="rect">
                <a:avLst/>
              </a:prstGeom>
              <a:noFill/>
            </p:spPr>
            <p:txBody>
              <a:bodyPr wrap="square" rtlCol="0">
                <a:spAutoFit/>
              </a:bodyPr>
              <a:lstStyle/>
              <a:p>
                <a:pPr algn="ctr"/>
                <a:r>
                  <a:rPr lang="en-US" sz="2000" dirty="0"/>
                  <a:t>Constraint solver</a:t>
                </a:r>
              </a:p>
            </p:txBody>
          </p:sp>
        </p:grpSp>
        <p:grpSp>
          <p:nvGrpSpPr>
            <p:cNvPr id="25" name="Group 24">
              <a:extLst>
                <a:ext uri="{FF2B5EF4-FFF2-40B4-BE49-F238E27FC236}">
                  <a16:creationId xmlns:a16="http://schemas.microsoft.com/office/drawing/2014/main" id="{D664B38A-C69D-4FCF-8538-97FB26E9DF09}"/>
                </a:ext>
              </a:extLst>
            </p:cNvPr>
            <p:cNvGrpSpPr/>
            <p:nvPr/>
          </p:nvGrpSpPr>
          <p:grpSpPr>
            <a:xfrm>
              <a:off x="1654571" y="2867400"/>
              <a:ext cx="1672493" cy="804985"/>
              <a:chOff x="1187938" y="2016369"/>
              <a:chExt cx="1672493" cy="804985"/>
            </a:xfrm>
          </p:grpSpPr>
          <p:sp>
            <p:nvSpPr>
              <p:cNvPr id="26" name="Rectangle: Rounded Corners 25">
                <a:extLst>
                  <a:ext uri="{FF2B5EF4-FFF2-40B4-BE49-F238E27FC236}">
                    <a16:creationId xmlns:a16="http://schemas.microsoft.com/office/drawing/2014/main" id="{E9989378-B40D-4436-A44B-0DFAF4148B78}"/>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TextBox 26">
                <a:extLst>
                  <a:ext uri="{FF2B5EF4-FFF2-40B4-BE49-F238E27FC236}">
                    <a16:creationId xmlns:a16="http://schemas.microsoft.com/office/drawing/2014/main" id="{101BAD3F-F8A7-4FCB-B377-5A9707EDF4C4}"/>
                  </a:ext>
                </a:extLst>
              </p:cNvPr>
              <p:cNvSpPr txBox="1"/>
              <p:nvPr/>
            </p:nvSpPr>
            <p:spPr>
              <a:xfrm>
                <a:off x="1187938" y="2064917"/>
                <a:ext cx="1672493" cy="707886"/>
              </a:xfrm>
              <a:prstGeom prst="rect">
                <a:avLst/>
              </a:prstGeom>
              <a:noFill/>
            </p:spPr>
            <p:txBody>
              <a:bodyPr wrap="square" rtlCol="0">
                <a:spAutoFit/>
              </a:bodyPr>
              <a:lstStyle/>
              <a:p>
                <a:pPr algn="ctr"/>
                <a:r>
                  <a:rPr lang="en-US" sz="2000" dirty="0"/>
                  <a:t>Query compiler</a:t>
                </a:r>
              </a:p>
            </p:txBody>
          </p:sp>
        </p:grpSp>
        <p:grpSp>
          <p:nvGrpSpPr>
            <p:cNvPr id="28" name="Group 27">
              <a:extLst>
                <a:ext uri="{FF2B5EF4-FFF2-40B4-BE49-F238E27FC236}">
                  <a16:creationId xmlns:a16="http://schemas.microsoft.com/office/drawing/2014/main" id="{A262AF84-80DF-4352-A2BE-9038C5ECA658}"/>
                </a:ext>
              </a:extLst>
            </p:cNvPr>
            <p:cNvGrpSpPr/>
            <p:nvPr/>
          </p:nvGrpSpPr>
          <p:grpSpPr>
            <a:xfrm>
              <a:off x="5816935" y="2882256"/>
              <a:ext cx="1688933" cy="804985"/>
              <a:chOff x="1187938" y="2016369"/>
              <a:chExt cx="1688933" cy="804985"/>
            </a:xfrm>
          </p:grpSpPr>
          <p:sp>
            <p:nvSpPr>
              <p:cNvPr id="29" name="Rectangle: Rounded Corners 28">
                <a:extLst>
                  <a:ext uri="{FF2B5EF4-FFF2-40B4-BE49-F238E27FC236}">
                    <a16:creationId xmlns:a16="http://schemas.microsoft.com/office/drawing/2014/main" id="{7D2331D9-624D-4569-991B-32A2C830B0AF}"/>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TextBox 29">
                <a:extLst>
                  <a:ext uri="{FF2B5EF4-FFF2-40B4-BE49-F238E27FC236}">
                    <a16:creationId xmlns:a16="http://schemas.microsoft.com/office/drawing/2014/main" id="{836B9EB3-2784-4926-BCC8-63A8600F29AA}"/>
                  </a:ext>
                </a:extLst>
              </p:cNvPr>
              <p:cNvSpPr txBox="1"/>
              <p:nvPr/>
            </p:nvSpPr>
            <p:spPr>
              <a:xfrm>
                <a:off x="1204378" y="2203949"/>
                <a:ext cx="1672493" cy="400110"/>
              </a:xfrm>
              <a:prstGeom prst="rect">
                <a:avLst/>
              </a:prstGeom>
              <a:noFill/>
            </p:spPr>
            <p:txBody>
              <a:bodyPr wrap="square" rtlCol="0">
                <a:spAutoFit/>
              </a:bodyPr>
              <a:lstStyle/>
              <a:p>
                <a:pPr algn="ctr"/>
                <a:r>
                  <a:rPr lang="en-US" sz="2000" dirty="0"/>
                  <a:t>Ranker</a:t>
                </a:r>
              </a:p>
            </p:txBody>
          </p:sp>
        </p:grpSp>
        <p:cxnSp>
          <p:nvCxnSpPr>
            <p:cNvPr id="32" name="Straight Arrow Connector 31">
              <a:extLst>
                <a:ext uri="{FF2B5EF4-FFF2-40B4-BE49-F238E27FC236}">
                  <a16:creationId xmlns:a16="http://schemas.microsoft.com/office/drawing/2014/main" id="{9DD3A166-CF06-4694-A1F5-ADE96C585F4F}"/>
                </a:ext>
              </a:extLst>
            </p:cNvPr>
            <p:cNvCxnSpPr>
              <a:cxnSpLocks/>
              <a:endCxn id="26"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72E1DF7-36E3-4112-A5D0-766A12FEB2C3}"/>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A6F6431-2ACC-406E-A138-F905FFCCAB65}"/>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9E52AAB-4359-4970-A849-B72164C1B43B}"/>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9059B7A9-0CAF-40D0-8981-073DFBA4B4F3}"/>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8927674-B1EA-463B-B308-6B5DE379F468}"/>
                </a:ext>
              </a:extLst>
            </p:cNvPr>
            <p:cNvSpPr txBox="1"/>
            <p:nvPr/>
          </p:nvSpPr>
          <p:spPr>
            <a:xfrm>
              <a:off x="7963875" y="3085225"/>
              <a:ext cx="1022525" cy="369332"/>
            </a:xfrm>
            <a:prstGeom prst="rect">
              <a:avLst/>
            </a:prstGeom>
            <a:noFill/>
          </p:spPr>
          <p:txBody>
            <a:bodyPr wrap="square" rtlCol="0">
              <a:spAutoFit/>
            </a:bodyPr>
            <a:lstStyle/>
            <a:p>
              <a:r>
                <a:rPr lang="en-US" dirty="0"/>
                <a:t>Results</a:t>
              </a:r>
            </a:p>
          </p:txBody>
        </p:sp>
        <p:sp>
          <p:nvSpPr>
            <p:cNvPr id="40" name="TextBox 39">
              <a:extLst>
                <a:ext uri="{FF2B5EF4-FFF2-40B4-BE49-F238E27FC236}">
                  <a16:creationId xmlns:a16="http://schemas.microsoft.com/office/drawing/2014/main" id="{583E1D4D-FB69-404B-BF92-360AB075B5C3}"/>
                </a:ext>
              </a:extLst>
            </p:cNvPr>
            <p:cNvSpPr txBox="1"/>
            <p:nvPr/>
          </p:nvSpPr>
          <p:spPr>
            <a:xfrm>
              <a:off x="178991" y="1809667"/>
              <a:ext cx="1022525" cy="400110"/>
            </a:xfrm>
            <a:prstGeom prst="rect">
              <a:avLst/>
            </a:prstGeom>
            <a:noFill/>
          </p:spPr>
          <p:txBody>
            <a:bodyPr wrap="square" rtlCol="0">
              <a:spAutoFit/>
            </a:bodyPr>
            <a:lstStyle/>
            <a:p>
              <a:r>
                <a:rPr lang="en-US" sz="2000" dirty="0"/>
                <a:t>Queries</a:t>
              </a:r>
            </a:p>
          </p:txBody>
        </p:sp>
        <p:cxnSp>
          <p:nvCxnSpPr>
            <p:cNvPr id="41" name="Straight Arrow Connector 40">
              <a:extLst>
                <a:ext uri="{FF2B5EF4-FFF2-40B4-BE49-F238E27FC236}">
                  <a16:creationId xmlns:a16="http://schemas.microsoft.com/office/drawing/2014/main" id="{D02F0EE6-6D84-4C69-BCE0-482463EA8E4F}"/>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4944C233-F938-4DAD-99C0-BE3769FAA25A}"/>
                </a:ext>
              </a:extLst>
            </p:cNvPr>
            <p:cNvGrpSpPr/>
            <p:nvPr/>
          </p:nvGrpSpPr>
          <p:grpSpPr>
            <a:xfrm>
              <a:off x="3768632" y="4122463"/>
              <a:ext cx="1688932" cy="804985"/>
              <a:chOff x="1187938" y="2102392"/>
              <a:chExt cx="1688932" cy="804985"/>
            </a:xfrm>
          </p:grpSpPr>
          <p:sp>
            <p:nvSpPr>
              <p:cNvPr id="35" name="Rectangle: Rounded Corners 34">
                <a:extLst>
                  <a:ext uri="{FF2B5EF4-FFF2-40B4-BE49-F238E27FC236}">
                    <a16:creationId xmlns:a16="http://schemas.microsoft.com/office/drawing/2014/main" id="{6202A52E-F90D-4FEB-BA2B-63E29E8A04E5}"/>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3" name="TextBox 42">
                <a:extLst>
                  <a:ext uri="{FF2B5EF4-FFF2-40B4-BE49-F238E27FC236}">
                    <a16:creationId xmlns:a16="http://schemas.microsoft.com/office/drawing/2014/main" id="{7FE023D6-3C2E-4104-83AD-2159B9E430E7}"/>
                  </a:ext>
                </a:extLst>
              </p:cNvPr>
              <p:cNvSpPr txBox="1"/>
              <p:nvPr/>
            </p:nvSpPr>
            <p:spPr>
              <a:xfrm>
                <a:off x="1204377" y="2301816"/>
                <a:ext cx="1672493" cy="400110"/>
              </a:xfrm>
              <a:prstGeom prst="rect">
                <a:avLst/>
              </a:prstGeom>
              <a:noFill/>
            </p:spPr>
            <p:txBody>
              <a:bodyPr wrap="square" rtlCol="0">
                <a:spAutoFit/>
              </a:bodyPr>
              <a:lstStyle/>
              <a:p>
                <a:pPr algn="ctr"/>
                <a:r>
                  <a:rPr lang="en-US" sz="2000" dirty="0"/>
                  <a:t>Index server</a:t>
                </a:r>
              </a:p>
            </p:txBody>
          </p:sp>
        </p:grpSp>
        <p:cxnSp>
          <p:nvCxnSpPr>
            <p:cNvPr id="44" name="Straight Arrow Connector 43">
              <a:extLst>
                <a:ext uri="{FF2B5EF4-FFF2-40B4-BE49-F238E27FC236}">
                  <a16:creationId xmlns:a16="http://schemas.microsoft.com/office/drawing/2014/main" id="{8F8C176C-6E22-4EF9-913F-9375327C6A9F}"/>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696468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97AC8-41DD-A83B-BACE-970423AB632C}"/>
            </a:ext>
          </a:extLst>
        </p:cNvPr>
        <p:cNvGrpSpPr/>
        <p:nvPr/>
      </p:nvGrpSpPr>
      <p:grpSpPr>
        <a:xfrm>
          <a:off x="0" y="0"/>
          <a:ext cx="0" cy="0"/>
          <a:chOff x="0" y="0"/>
          <a:chExt cx="0" cy="0"/>
        </a:xfrm>
      </p:grpSpPr>
      <p:sp>
        <p:nvSpPr>
          <p:cNvPr id="42" name="Title 1">
            <a:extLst>
              <a:ext uri="{FF2B5EF4-FFF2-40B4-BE49-F238E27FC236}">
                <a16:creationId xmlns:a16="http://schemas.microsoft.com/office/drawing/2014/main" id="{7A977CA4-8FA2-77EE-FB11-4DDF562628D8}"/>
              </a:ext>
            </a:extLst>
          </p:cNvPr>
          <p:cNvSpPr txBox="1">
            <a:spLocks/>
          </p:cNvSpPr>
          <p:nvPr/>
        </p:nvSpPr>
        <p:spPr>
          <a:xfrm>
            <a:off x="457200" y="274638"/>
            <a:ext cx="82296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the query serve side</a:t>
            </a:r>
          </a:p>
        </p:txBody>
      </p:sp>
      <p:grpSp>
        <p:nvGrpSpPr>
          <p:cNvPr id="3" name="Group 2">
            <a:extLst>
              <a:ext uri="{FF2B5EF4-FFF2-40B4-BE49-F238E27FC236}">
                <a16:creationId xmlns:a16="http://schemas.microsoft.com/office/drawing/2014/main" id="{903CE267-627D-B14C-B2E7-E06EE3326E03}"/>
              </a:ext>
            </a:extLst>
          </p:cNvPr>
          <p:cNvGrpSpPr/>
          <p:nvPr/>
        </p:nvGrpSpPr>
        <p:grpSpPr>
          <a:xfrm>
            <a:off x="367227" y="1146973"/>
            <a:ext cx="4831781" cy="3381484"/>
            <a:chOff x="10012" y="1612506"/>
            <a:chExt cx="9074503" cy="4934048"/>
          </a:xfrm>
        </p:grpSpPr>
        <p:grpSp>
          <p:nvGrpSpPr>
            <p:cNvPr id="31" name="Group 30">
              <a:extLst>
                <a:ext uri="{FF2B5EF4-FFF2-40B4-BE49-F238E27FC236}">
                  <a16:creationId xmlns:a16="http://schemas.microsoft.com/office/drawing/2014/main" id="{0AC5E212-1624-9CE8-243B-AC311F34D431}"/>
                </a:ext>
              </a:extLst>
            </p:cNvPr>
            <p:cNvGrpSpPr/>
            <p:nvPr/>
          </p:nvGrpSpPr>
          <p:grpSpPr>
            <a:xfrm>
              <a:off x="3633076" y="5328057"/>
              <a:ext cx="1995954" cy="1218497"/>
              <a:chOff x="3645312" y="3879473"/>
              <a:chExt cx="2084282" cy="1181757"/>
            </a:xfrm>
          </p:grpSpPr>
          <p:sp>
            <p:nvSpPr>
              <p:cNvPr id="17" name="Flowchart: Magnetic Disk 16">
                <a:extLst>
                  <a:ext uri="{FF2B5EF4-FFF2-40B4-BE49-F238E27FC236}">
                    <a16:creationId xmlns:a16="http://schemas.microsoft.com/office/drawing/2014/main" id="{973E8FAC-572E-D621-248A-76D374D3CD33}"/>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18" name="TextBox 17">
                <a:extLst>
                  <a:ext uri="{FF2B5EF4-FFF2-40B4-BE49-F238E27FC236}">
                    <a16:creationId xmlns:a16="http://schemas.microsoft.com/office/drawing/2014/main" id="{A88E1BFE-CCF1-D7C1-33C4-0AF5C99C64E9}"/>
                  </a:ext>
                </a:extLst>
              </p:cNvPr>
              <p:cNvSpPr txBox="1"/>
              <p:nvPr/>
            </p:nvSpPr>
            <p:spPr>
              <a:xfrm>
                <a:off x="3645314" y="4355197"/>
                <a:ext cx="2084280" cy="370215"/>
              </a:xfrm>
              <a:prstGeom prst="rect">
                <a:avLst/>
              </a:prstGeom>
              <a:noFill/>
            </p:spPr>
            <p:txBody>
              <a:bodyPr wrap="square" rtlCol="0">
                <a:spAutoFit/>
              </a:bodyPr>
              <a:lstStyle/>
              <a:p>
                <a:pPr algn="ctr"/>
                <a:r>
                  <a:rPr lang="en-US" sz="1100" dirty="0"/>
                  <a:t>Index files</a:t>
                </a:r>
              </a:p>
            </p:txBody>
          </p:sp>
        </p:grpSp>
        <p:grpSp>
          <p:nvGrpSpPr>
            <p:cNvPr id="8" name="Group 7">
              <a:extLst>
                <a:ext uri="{FF2B5EF4-FFF2-40B4-BE49-F238E27FC236}">
                  <a16:creationId xmlns:a16="http://schemas.microsoft.com/office/drawing/2014/main" id="{A996D787-D97C-CBAE-FD76-EF050B92A8E1}"/>
                </a:ext>
              </a:extLst>
            </p:cNvPr>
            <p:cNvGrpSpPr/>
            <p:nvPr/>
          </p:nvGrpSpPr>
          <p:grpSpPr>
            <a:xfrm>
              <a:off x="1654571" y="1612506"/>
              <a:ext cx="1672493" cy="804985"/>
              <a:chOff x="1187938" y="2016369"/>
              <a:chExt cx="1672493" cy="804985"/>
            </a:xfrm>
          </p:grpSpPr>
          <p:sp>
            <p:nvSpPr>
              <p:cNvPr id="9" name="Rectangle: Rounded Corners 8">
                <a:extLst>
                  <a:ext uri="{FF2B5EF4-FFF2-40B4-BE49-F238E27FC236}">
                    <a16:creationId xmlns:a16="http://schemas.microsoft.com/office/drawing/2014/main" id="{DEF0013A-48D1-A736-5CE2-1A7293D86860}"/>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10" name="TextBox 9">
                <a:extLst>
                  <a:ext uri="{FF2B5EF4-FFF2-40B4-BE49-F238E27FC236}">
                    <a16:creationId xmlns:a16="http://schemas.microsoft.com/office/drawing/2014/main" id="{FC97E6B9-F9AB-C03A-3427-A593467EEEAC}"/>
                  </a:ext>
                </a:extLst>
              </p:cNvPr>
              <p:cNvSpPr txBox="1"/>
              <p:nvPr/>
            </p:nvSpPr>
            <p:spPr>
              <a:xfrm>
                <a:off x="1187938" y="2234195"/>
                <a:ext cx="1672493" cy="381725"/>
              </a:xfrm>
              <a:prstGeom prst="rect">
                <a:avLst/>
              </a:prstGeom>
              <a:noFill/>
            </p:spPr>
            <p:txBody>
              <a:bodyPr wrap="square" rtlCol="0">
                <a:spAutoFit/>
              </a:bodyPr>
              <a:lstStyle/>
              <a:p>
                <a:pPr algn="ctr"/>
                <a:r>
                  <a:rPr lang="en-US" sz="1100" dirty="0"/>
                  <a:t>Front end</a:t>
                </a:r>
              </a:p>
            </p:txBody>
          </p:sp>
        </p:grpSp>
        <p:grpSp>
          <p:nvGrpSpPr>
            <p:cNvPr id="19" name="Group 18">
              <a:extLst>
                <a:ext uri="{FF2B5EF4-FFF2-40B4-BE49-F238E27FC236}">
                  <a16:creationId xmlns:a16="http://schemas.microsoft.com/office/drawing/2014/main" id="{BF42550F-0E6A-DF95-AA93-87051AE2D8E0}"/>
                </a:ext>
              </a:extLst>
            </p:cNvPr>
            <p:cNvGrpSpPr/>
            <p:nvPr/>
          </p:nvGrpSpPr>
          <p:grpSpPr>
            <a:xfrm>
              <a:off x="3735753" y="2867400"/>
              <a:ext cx="1672493" cy="804985"/>
              <a:chOff x="1187938" y="2016369"/>
              <a:chExt cx="1672493" cy="804985"/>
            </a:xfrm>
          </p:grpSpPr>
          <p:sp>
            <p:nvSpPr>
              <p:cNvPr id="20" name="Rectangle: Rounded Corners 19">
                <a:extLst>
                  <a:ext uri="{FF2B5EF4-FFF2-40B4-BE49-F238E27FC236}">
                    <a16:creationId xmlns:a16="http://schemas.microsoft.com/office/drawing/2014/main" id="{E0A5680B-1A38-60AA-1633-6A3DCB0E2273}"/>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TextBox 20">
                <a:extLst>
                  <a:ext uri="{FF2B5EF4-FFF2-40B4-BE49-F238E27FC236}">
                    <a16:creationId xmlns:a16="http://schemas.microsoft.com/office/drawing/2014/main" id="{F7A83207-ABA4-A799-14FB-59F16A715632}"/>
                  </a:ext>
                </a:extLst>
              </p:cNvPr>
              <p:cNvSpPr txBox="1"/>
              <p:nvPr/>
            </p:nvSpPr>
            <p:spPr>
              <a:xfrm>
                <a:off x="1187938" y="2071729"/>
                <a:ext cx="1672493" cy="628723"/>
              </a:xfrm>
              <a:prstGeom prst="rect">
                <a:avLst/>
              </a:prstGeom>
              <a:noFill/>
            </p:spPr>
            <p:txBody>
              <a:bodyPr wrap="square" rtlCol="0">
                <a:spAutoFit/>
              </a:bodyPr>
              <a:lstStyle/>
              <a:p>
                <a:pPr algn="ctr"/>
                <a:r>
                  <a:rPr lang="en-US" sz="1100" dirty="0"/>
                  <a:t>Constraint solver</a:t>
                </a:r>
              </a:p>
            </p:txBody>
          </p:sp>
        </p:grpSp>
        <p:grpSp>
          <p:nvGrpSpPr>
            <p:cNvPr id="25" name="Group 24">
              <a:extLst>
                <a:ext uri="{FF2B5EF4-FFF2-40B4-BE49-F238E27FC236}">
                  <a16:creationId xmlns:a16="http://schemas.microsoft.com/office/drawing/2014/main" id="{878D3139-BFF5-DA1B-D47C-C0C71C26F536}"/>
                </a:ext>
              </a:extLst>
            </p:cNvPr>
            <p:cNvGrpSpPr/>
            <p:nvPr/>
          </p:nvGrpSpPr>
          <p:grpSpPr>
            <a:xfrm>
              <a:off x="1654571" y="2867400"/>
              <a:ext cx="1672493" cy="804985"/>
              <a:chOff x="1187938" y="2016369"/>
              <a:chExt cx="1672493" cy="804985"/>
            </a:xfrm>
          </p:grpSpPr>
          <p:sp>
            <p:nvSpPr>
              <p:cNvPr id="26" name="Rectangle: Rounded Corners 25">
                <a:extLst>
                  <a:ext uri="{FF2B5EF4-FFF2-40B4-BE49-F238E27FC236}">
                    <a16:creationId xmlns:a16="http://schemas.microsoft.com/office/drawing/2014/main" id="{369998C3-AF09-4605-9B8F-50DF949969E7}"/>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7" name="TextBox 26">
                <a:extLst>
                  <a:ext uri="{FF2B5EF4-FFF2-40B4-BE49-F238E27FC236}">
                    <a16:creationId xmlns:a16="http://schemas.microsoft.com/office/drawing/2014/main" id="{FE6765EC-91F4-46E4-9E88-5EA309C016AB}"/>
                  </a:ext>
                </a:extLst>
              </p:cNvPr>
              <p:cNvSpPr txBox="1"/>
              <p:nvPr/>
            </p:nvSpPr>
            <p:spPr>
              <a:xfrm>
                <a:off x="1187938" y="2064917"/>
                <a:ext cx="1672493" cy="628723"/>
              </a:xfrm>
              <a:prstGeom prst="rect">
                <a:avLst/>
              </a:prstGeom>
              <a:noFill/>
            </p:spPr>
            <p:txBody>
              <a:bodyPr wrap="square" rtlCol="0">
                <a:spAutoFit/>
              </a:bodyPr>
              <a:lstStyle/>
              <a:p>
                <a:pPr algn="ctr"/>
                <a:r>
                  <a:rPr lang="en-US" sz="1100" dirty="0"/>
                  <a:t>Query compiler</a:t>
                </a:r>
              </a:p>
            </p:txBody>
          </p:sp>
        </p:grpSp>
        <p:grpSp>
          <p:nvGrpSpPr>
            <p:cNvPr id="28" name="Group 27">
              <a:extLst>
                <a:ext uri="{FF2B5EF4-FFF2-40B4-BE49-F238E27FC236}">
                  <a16:creationId xmlns:a16="http://schemas.microsoft.com/office/drawing/2014/main" id="{F63CDB8B-CF88-7F7B-6373-6908B43B156B}"/>
                </a:ext>
              </a:extLst>
            </p:cNvPr>
            <p:cNvGrpSpPr/>
            <p:nvPr/>
          </p:nvGrpSpPr>
          <p:grpSpPr>
            <a:xfrm>
              <a:off x="5816935" y="2882256"/>
              <a:ext cx="1688933" cy="804985"/>
              <a:chOff x="1187938" y="2016369"/>
              <a:chExt cx="1688933" cy="804985"/>
            </a:xfrm>
          </p:grpSpPr>
          <p:sp>
            <p:nvSpPr>
              <p:cNvPr id="29" name="Rectangle: Rounded Corners 28">
                <a:extLst>
                  <a:ext uri="{FF2B5EF4-FFF2-40B4-BE49-F238E27FC236}">
                    <a16:creationId xmlns:a16="http://schemas.microsoft.com/office/drawing/2014/main" id="{43D3905F-6045-DB5F-12F4-F71DE331E278}"/>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0" name="TextBox 29">
                <a:extLst>
                  <a:ext uri="{FF2B5EF4-FFF2-40B4-BE49-F238E27FC236}">
                    <a16:creationId xmlns:a16="http://schemas.microsoft.com/office/drawing/2014/main" id="{E77947D6-15FA-4208-1785-ADD9AB11C418}"/>
                  </a:ext>
                </a:extLst>
              </p:cNvPr>
              <p:cNvSpPr txBox="1"/>
              <p:nvPr/>
            </p:nvSpPr>
            <p:spPr>
              <a:xfrm>
                <a:off x="1204379" y="2203950"/>
                <a:ext cx="1672492" cy="381725"/>
              </a:xfrm>
              <a:prstGeom prst="rect">
                <a:avLst/>
              </a:prstGeom>
              <a:noFill/>
            </p:spPr>
            <p:txBody>
              <a:bodyPr wrap="square" rtlCol="0">
                <a:spAutoFit/>
              </a:bodyPr>
              <a:lstStyle/>
              <a:p>
                <a:pPr algn="ctr"/>
                <a:r>
                  <a:rPr lang="en-US" sz="1100" dirty="0"/>
                  <a:t>Ranker</a:t>
                </a:r>
              </a:p>
            </p:txBody>
          </p:sp>
        </p:grpSp>
        <p:cxnSp>
          <p:nvCxnSpPr>
            <p:cNvPr id="32" name="Straight Arrow Connector 31">
              <a:extLst>
                <a:ext uri="{FF2B5EF4-FFF2-40B4-BE49-F238E27FC236}">
                  <a16:creationId xmlns:a16="http://schemas.microsoft.com/office/drawing/2014/main" id="{FB13A0B3-8AB6-85A1-F8C0-D456D2404445}"/>
                </a:ext>
              </a:extLst>
            </p:cNvPr>
            <p:cNvCxnSpPr>
              <a:cxnSpLocks/>
              <a:endCxn id="26"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0A6E990-CC58-9022-1E0C-0EDF41926040}"/>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A0117179-57D2-F8CF-2A38-9D70977E7BD4}"/>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7F5253C-2959-AC64-FCA9-284CF8822195}"/>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3587492-5018-2AEC-AD74-4B0AAB607E98}"/>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FFD11FA5-6693-A45C-827A-E610EE9767C6}"/>
                </a:ext>
              </a:extLst>
            </p:cNvPr>
            <p:cNvSpPr txBox="1"/>
            <p:nvPr/>
          </p:nvSpPr>
          <p:spPr>
            <a:xfrm>
              <a:off x="7963874" y="3085226"/>
              <a:ext cx="1120641" cy="370498"/>
            </a:xfrm>
            <a:prstGeom prst="rect">
              <a:avLst/>
            </a:prstGeom>
            <a:noFill/>
          </p:spPr>
          <p:txBody>
            <a:bodyPr wrap="square" rtlCol="0">
              <a:spAutoFit/>
            </a:bodyPr>
            <a:lstStyle/>
            <a:p>
              <a:r>
                <a:rPr lang="en-US" sz="1050" dirty="0"/>
                <a:t>Results</a:t>
              </a:r>
            </a:p>
          </p:txBody>
        </p:sp>
        <p:sp>
          <p:nvSpPr>
            <p:cNvPr id="40" name="TextBox 39">
              <a:extLst>
                <a:ext uri="{FF2B5EF4-FFF2-40B4-BE49-F238E27FC236}">
                  <a16:creationId xmlns:a16="http://schemas.microsoft.com/office/drawing/2014/main" id="{705D7509-A128-96B1-02A5-B3AB51A4FF9E}"/>
                </a:ext>
              </a:extLst>
            </p:cNvPr>
            <p:cNvSpPr txBox="1"/>
            <p:nvPr/>
          </p:nvSpPr>
          <p:spPr>
            <a:xfrm>
              <a:off x="10012" y="1830332"/>
              <a:ext cx="1185758" cy="381725"/>
            </a:xfrm>
            <a:prstGeom prst="rect">
              <a:avLst/>
            </a:prstGeom>
            <a:noFill/>
          </p:spPr>
          <p:txBody>
            <a:bodyPr wrap="square" rtlCol="0">
              <a:spAutoFit/>
            </a:bodyPr>
            <a:lstStyle/>
            <a:p>
              <a:r>
                <a:rPr lang="en-US" sz="1100" dirty="0"/>
                <a:t>Queries</a:t>
              </a:r>
            </a:p>
          </p:txBody>
        </p:sp>
        <p:cxnSp>
          <p:nvCxnSpPr>
            <p:cNvPr id="41" name="Straight Arrow Connector 40">
              <a:extLst>
                <a:ext uri="{FF2B5EF4-FFF2-40B4-BE49-F238E27FC236}">
                  <a16:creationId xmlns:a16="http://schemas.microsoft.com/office/drawing/2014/main" id="{91DFB9EE-E31F-7EEE-2697-226E4CA27D42}"/>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31D8EC70-1239-08D7-B614-1EE3A8A0DF30}"/>
                </a:ext>
              </a:extLst>
            </p:cNvPr>
            <p:cNvGrpSpPr/>
            <p:nvPr/>
          </p:nvGrpSpPr>
          <p:grpSpPr>
            <a:xfrm>
              <a:off x="3768632" y="4122463"/>
              <a:ext cx="1688932" cy="804985"/>
              <a:chOff x="1187938" y="2102392"/>
              <a:chExt cx="1688932" cy="804985"/>
            </a:xfrm>
          </p:grpSpPr>
          <p:sp>
            <p:nvSpPr>
              <p:cNvPr id="35" name="Rectangle: Rounded Corners 34">
                <a:extLst>
                  <a:ext uri="{FF2B5EF4-FFF2-40B4-BE49-F238E27FC236}">
                    <a16:creationId xmlns:a16="http://schemas.microsoft.com/office/drawing/2014/main" id="{49C5E581-8844-B609-8F5F-F9E8BA4E8776}"/>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43" name="TextBox 42">
                <a:extLst>
                  <a:ext uri="{FF2B5EF4-FFF2-40B4-BE49-F238E27FC236}">
                    <a16:creationId xmlns:a16="http://schemas.microsoft.com/office/drawing/2014/main" id="{C354B750-4097-94D1-16EC-99D448C631DF}"/>
                  </a:ext>
                </a:extLst>
              </p:cNvPr>
              <p:cNvSpPr txBox="1"/>
              <p:nvPr/>
            </p:nvSpPr>
            <p:spPr>
              <a:xfrm>
                <a:off x="1204379" y="2301817"/>
                <a:ext cx="1672491" cy="381725"/>
              </a:xfrm>
              <a:prstGeom prst="rect">
                <a:avLst/>
              </a:prstGeom>
              <a:noFill/>
            </p:spPr>
            <p:txBody>
              <a:bodyPr wrap="square" rtlCol="0">
                <a:spAutoFit/>
              </a:bodyPr>
              <a:lstStyle/>
              <a:p>
                <a:pPr algn="ctr"/>
                <a:r>
                  <a:rPr lang="en-US" sz="1100" dirty="0"/>
                  <a:t>Index server</a:t>
                </a:r>
              </a:p>
            </p:txBody>
          </p:sp>
        </p:grpSp>
        <p:cxnSp>
          <p:nvCxnSpPr>
            <p:cNvPr id="44" name="Straight Arrow Connector 43">
              <a:extLst>
                <a:ext uri="{FF2B5EF4-FFF2-40B4-BE49-F238E27FC236}">
                  <a16:creationId xmlns:a16="http://schemas.microsoft.com/office/drawing/2014/main" id="{83D08E4B-C329-6FDB-2BEA-6DF476C18133}"/>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50653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8F04-7867-44BC-A80D-52E9362548D9}"/>
              </a:ext>
            </a:extLst>
          </p:cNvPr>
          <p:cNvSpPr>
            <a:spLocks noGrp="1"/>
          </p:cNvSpPr>
          <p:nvPr>
            <p:ph type="title"/>
          </p:nvPr>
        </p:nvSpPr>
        <p:spPr/>
        <p:txBody>
          <a:bodyPr/>
          <a:lstStyle/>
          <a:p>
            <a:r>
              <a:rPr lang="en-US" dirty="0"/>
              <a:t>HTML Parser</a:t>
            </a:r>
          </a:p>
        </p:txBody>
      </p:sp>
      <p:sp>
        <p:nvSpPr>
          <p:cNvPr id="3" name="Content Placeholder 2">
            <a:extLst>
              <a:ext uri="{FF2B5EF4-FFF2-40B4-BE49-F238E27FC236}">
                <a16:creationId xmlns:a16="http://schemas.microsoft.com/office/drawing/2014/main" id="{DF01F5E1-C42D-49C8-B8B7-FCE335DCAD76}"/>
              </a:ext>
            </a:extLst>
          </p:cNvPr>
          <p:cNvSpPr>
            <a:spLocks noGrp="1"/>
          </p:cNvSpPr>
          <p:nvPr>
            <p:ph idx="1"/>
          </p:nvPr>
        </p:nvSpPr>
        <p:spPr>
          <a:xfrm>
            <a:off x="4185744" y="1600200"/>
            <a:ext cx="4501055" cy="4525963"/>
          </a:xfrm>
        </p:spPr>
        <p:txBody>
          <a:bodyPr>
            <a:normAutofit/>
          </a:bodyPr>
          <a:lstStyle/>
          <a:p>
            <a:pPr marL="0" indent="0">
              <a:buNone/>
            </a:pPr>
            <a:r>
              <a:rPr lang="en-US" sz="2000" dirty="0"/>
              <a:t>Extract the content from a HTML file as a series of tokens in the title and the body of the document and a set of links with anchor text to other documents.</a:t>
            </a:r>
          </a:p>
        </p:txBody>
      </p:sp>
      <p:grpSp>
        <p:nvGrpSpPr>
          <p:cNvPr id="22" name="Group 21">
            <a:extLst>
              <a:ext uri="{FF2B5EF4-FFF2-40B4-BE49-F238E27FC236}">
                <a16:creationId xmlns:a16="http://schemas.microsoft.com/office/drawing/2014/main" id="{AC03D32A-75E6-D59F-280C-79544FF6FB7F}"/>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93CA7786-4697-16FB-3D18-0A6CC42B5A15}"/>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427FF2D1-A4C8-0D1E-3043-4149FBDAE652}"/>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252D5351-C364-30B2-5864-1F8395ED0BF4}"/>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4D8EE748-443B-2B96-0233-571299D045B1}"/>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0894751F-28A2-CB8E-AE16-DDC029622382}"/>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F9AB9406-97C1-B0B0-BA9B-E9161EF547BC}"/>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ED83E8E7-8A3B-E9E6-95F5-056BA50C5FB4}"/>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1D993E73-A980-C0F1-A6D3-433141EC28C2}"/>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A71095A5-BBA8-910D-542A-F9ACA9F3AED0}"/>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D1496D63-BD04-C762-73FF-110BBF17FD81}"/>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A8AC0AA1-34D3-0A64-7472-BCB3C31874BB}"/>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54C04B56-910A-F64A-5D5D-A1DF165A11B1}"/>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D8F93588-6FFF-461A-0FAC-F115A6DD78DE}"/>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431D7B31-746F-3FF8-1876-8A86ACDB6164}"/>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4FA385F-B6DB-6213-F652-297097D706C4}"/>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B8C9F1F1-98F0-236A-1014-AF7CBB9FF9EF}"/>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AD8D6417-A5D0-BC80-9DA4-8B012D3D3E09}"/>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0417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3FD54-640D-A40A-2E0D-41C425E11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88DF2E-4E93-028D-4599-CFE843AC16E4}"/>
              </a:ext>
            </a:extLst>
          </p:cNvPr>
          <p:cNvSpPr>
            <a:spLocks noGrp="1"/>
          </p:cNvSpPr>
          <p:nvPr>
            <p:ph type="title"/>
          </p:nvPr>
        </p:nvSpPr>
        <p:spPr/>
        <p:txBody>
          <a:bodyPr/>
          <a:lstStyle/>
          <a:p>
            <a:r>
              <a:rPr lang="en-US" dirty="0"/>
              <a:t>HTML Parser</a:t>
            </a:r>
          </a:p>
        </p:txBody>
      </p:sp>
      <p:sp>
        <p:nvSpPr>
          <p:cNvPr id="3" name="Content Placeholder 2">
            <a:extLst>
              <a:ext uri="{FF2B5EF4-FFF2-40B4-BE49-F238E27FC236}">
                <a16:creationId xmlns:a16="http://schemas.microsoft.com/office/drawing/2014/main" id="{FE0BBFD2-413F-15AA-23B8-CB62639C27A3}"/>
              </a:ext>
            </a:extLst>
          </p:cNvPr>
          <p:cNvSpPr>
            <a:spLocks noGrp="1"/>
          </p:cNvSpPr>
          <p:nvPr>
            <p:ph idx="1"/>
          </p:nvPr>
        </p:nvSpPr>
        <p:spPr>
          <a:xfrm>
            <a:off x="4185744" y="1600200"/>
            <a:ext cx="4501055" cy="4525963"/>
          </a:xfrm>
        </p:spPr>
        <p:txBody>
          <a:bodyPr>
            <a:normAutofit/>
          </a:bodyPr>
          <a:lstStyle/>
          <a:p>
            <a:pPr>
              <a:spcBef>
                <a:spcPts val="2000"/>
              </a:spcBef>
            </a:pPr>
            <a:r>
              <a:rPr lang="en-US" sz="2000" dirty="0"/>
              <a:t>Historically, many teams have found that getting the HTML parser to work is the most time-consuming part of the project.</a:t>
            </a:r>
          </a:p>
          <a:p>
            <a:pPr>
              <a:spcBef>
                <a:spcPts val="2000"/>
              </a:spcBef>
            </a:pPr>
            <a:r>
              <a:rPr lang="en-US" sz="2000" dirty="0"/>
              <a:t>There is so much bad, broken HTML out there on the web that many teams struggle to keep their parsers from crashing.</a:t>
            </a:r>
          </a:p>
          <a:p>
            <a:pPr>
              <a:spcBef>
                <a:spcPts val="2000"/>
              </a:spcBef>
            </a:pPr>
            <a:r>
              <a:rPr lang="en-US" sz="2000" dirty="0"/>
              <a:t>This is a big part of the </a:t>
            </a:r>
            <a:r>
              <a:rPr lang="en-US" sz="2000" i="1" dirty="0">
                <a:solidFill>
                  <a:srgbClr val="C00000"/>
                </a:solidFill>
              </a:rPr>
              <a:t>surface area</a:t>
            </a:r>
            <a:r>
              <a:rPr lang="en-US" sz="2000" dirty="0"/>
              <a:t> of your project.</a:t>
            </a:r>
          </a:p>
        </p:txBody>
      </p:sp>
      <p:grpSp>
        <p:nvGrpSpPr>
          <p:cNvPr id="22" name="Group 21">
            <a:extLst>
              <a:ext uri="{FF2B5EF4-FFF2-40B4-BE49-F238E27FC236}">
                <a16:creationId xmlns:a16="http://schemas.microsoft.com/office/drawing/2014/main" id="{FFDA7BD0-4C51-DA1E-D30F-AB45FA8875E9}"/>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B54A88B2-7761-83BE-A542-10A5D02AB5F6}"/>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DDF611DF-6FDB-D948-3F1B-5565DE291CE6}"/>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559E0EAD-C366-0266-1B8E-70CEDE4E2B21}"/>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541183F7-62EC-C762-4782-C20B06707390}"/>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8A231A16-A8A0-2A84-097D-6AED5F906769}"/>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EC76BFC9-F496-BD92-53B5-3CA4A05753D4}"/>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CE1A795A-DCA5-8450-4DA2-9AA0E73AADBD}"/>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F5011323-0F19-B325-0EB6-29FF32D19CD1}"/>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A9C83F83-79A8-B5CF-A4E0-F4BB4F59E257}"/>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5E16E52C-9D3A-C631-D8F2-79E8FAC29D74}"/>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4583EB07-C5E1-5727-5A6D-312DD9303739}"/>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2AB503FF-484A-C738-519C-53D7413050C7}"/>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0F325BAA-8EAD-A0D4-A038-F9F6EA7A433F}"/>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C2F00EA-577F-0BC7-F236-0CFA0F39BA76}"/>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D1CFD8BF-D3AD-B44A-4AB7-C6495C04DA74}"/>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DAA51B8-C456-D890-4927-03B9F824228B}"/>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ECA96C59-B312-62E5-6622-58E669AAFA61}"/>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78200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3E0E-50C8-2140-4A16-8EFDE1949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6439D-6C55-FF2F-7896-769DA9B78807}"/>
              </a:ext>
            </a:extLst>
          </p:cNvPr>
          <p:cNvSpPr>
            <a:spLocks noGrp="1"/>
          </p:cNvSpPr>
          <p:nvPr>
            <p:ph type="title"/>
          </p:nvPr>
        </p:nvSpPr>
        <p:spPr/>
        <p:txBody>
          <a:bodyPr/>
          <a:lstStyle/>
          <a:p>
            <a:r>
              <a:rPr lang="en-US" dirty="0"/>
              <a:t>HTML Parser</a:t>
            </a:r>
          </a:p>
        </p:txBody>
      </p:sp>
      <p:sp>
        <p:nvSpPr>
          <p:cNvPr id="3" name="Content Placeholder 2">
            <a:extLst>
              <a:ext uri="{FF2B5EF4-FFF2-40B4-BE49-F238E27FC236}">
                <a16:creationId xmlns:a16="http://schemas.microsoft.com/office/drawing/2014/main" id="{E4CFC58C-448A-201B-8693-ED76C83AEC66}"/>
              </a:ext>
            </a:extLst>
          </p:cNvPr>
          <p:cNvSpPr>
            <a:spLocks noGrp="1"/>
          </p:cNvSpPr>
          <p:nvPr>
            <p:ph idx="1"/>
          </p:nvPr>
        </p:nvSpPr>
        <p:spPr>
          <a:xfrm>
            <a:off x="4185744" y="1600200"/>
            <a:ext cx="4501055" cy="4525963"/>
          </a:xfrm>
        </p:spPr>
        <p:txBody>
          <a:bodyPr>
            <a:normAutofit/>
          </a:bodyPr>
          <a:lstStyle/>
          <a:p>
            <a:r>
              <a:rPr lang="en-US" sz="2000" dirty="0"/>
              <a:t>Common pitfall:  Overengineering and overcomplexity.</a:t>
            </a:r>
          </a:p>
          <a:p>
            <a:r>
              <a:rPr lang="en-US" sz="2000" dirty="0"/>
              <a:t>Think carefully:  What does it </a:t>
            </a:r>
            <a:r>
              <a:rPr lang="en-US" sz="2000" i="1" dirty="0"/>
              <a:t>need</a:t>
            </a:r>
            <a:r>
              <a:rPr lang="en-US" sz="2000" dirty="0"/>
              <a:t> to do?</a:t>
            </a:r>
          </a:p>
          <a:p>
            <a:r>
              <a:rPr lang="en-US" sz="2000" dirty="0"/>
              <a:t>Does it </a:t>
            </a:r>
            <a:r>
              <a:rPr lang="en-US" sz="2000" i="1" dirty="0"/>
              <a:t>need</a:t>
            </a:r>
            <a:r>
              <a:rPr lang="en-US" sz="2000" dirty="0"/>
              <a:t> to parse the entire document structure?</a:t>
            </a:r>
          </a:p>
          <a:p>
            <a:r>
              <a:rPr lang="en-US" sz="2000" dirty="0"/>
              <a:t>You have a homework that should help point you in the right direction.</a:t>
            </a:r>
          </a:p>
        </p:txBody>
      </p:sp>
      <p:grpSp>
        <p:nvGrpSpPr>
          <p:cNvPr id="22" name="Group 21">
            <a:extLst>
              <a:ext uri="{FF2B5EF4-FFF2-40B4-BE49-F238E27FC236}">
                <a16:creationId xmlns:a16="http://schemas.microsoft.com/office/drawing/2014/main" id="{EC7A331D-C2DD-EDDE-ADE0-D2FF379200FE}"/>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DECBC81A-E183-E985-6512-DB9B8AC9C04F}"/>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10A409F0-5560-65D0-568B-50D7D27F2508}"/>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B441CECA-0B1E-80C5-4E4F-8A63098EBEBD}"/>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3F38259B-32CE-2637-FC13-9FE37E871E41}"/>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0D6675A7-FB9D-6BAA-3C34-E05C8C968B4A}"/>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BAD55326-81CC-2516-E6D0-2B480D5E44BF}"/>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E4DE0A2A-4A1B-277E-1B09-321A36D27B53}"/>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1FB8A874-8CE5-5D02-ED19-0290A3A02B03}"/>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678133F0-741F-510A-7F0F-0E5967F30A0C}"/>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92F38BF6-B3F7-A432-E49A-1D22C9860B43}"/>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CB10F456-D990-F10E-22C5-5204CC37898F}"/>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4D28B640-E839-A2A6-20BB-58F9297EF0B6}"/>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66DDCDDC-0242-A42E-3965-1674B8B0AAF0}"/>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CF55B6E-F467-3FDF-1894-E505B4D7FC55}"/>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6DA30F6-3D60-14CD-C2DA-DB390E36F69B}"/>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A4CBE3B-43BF-ACF2-9CC9-6F3FF0273E3E}"/>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E3EE7E4C-DA07-2939-1440-1854AFB4F7D9}"/>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848384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56FA3-69CF-4386-B742-07801B29DAE5}"/>
              </a:ext>
            </a:extLst>
          </p:cNvPr>
          <p:cNvSpPr>
            <a:spLocks noGrp="1"/>
          </p:cNvSpPr>
          <p:nvPr>
            <p:ph type="title"/>
          </p:nvPr>
        </p:nvSpPr>
        <p:spPr>
          <a:xfrm>
            <a:off x="457200" y="274638"/>
            <a:ext cx="8229600" cy="620908"/>
          </a:xfrm>
        </p:spPr>
        <p:txBody>
          <a:bodyPr>
            <a:normAutofit/>
          </a:bodyPr>
          <a:lstStyle/>
          <a:p>
            <a:r>
              <a:rPr lang="en-US" dirty="0"/>
              <a:t>HTML</a:t>
            </a:r>
          </a:p>
        </p:txBody>
      </p:sp>
      <p:sp>
        <p:nvSpPr>
          <p:cNvPr id="6" name="Rectangle 5">
            <a:extLst>
              <a:ext uri="{FF2B5EF4-FFF2-40B4-BE49-F238E27FC236}">
                <a16:creationId xmlns:a16="http://schemas.microsoft.com/office/drawing/2014/main" id="{F359826E-CBEB-4281-8081-768AE0D8747E}"/>
              </a:ext>
            </a:extLst>
          </p:cNvPr>
          <p:cNvSpPr/>
          <p:nvPr/>
        </p:nvSpPr>
        <p:spPr>
          <a:xfrm>
            <a:off x="339365" y="1104939"/>
            <a:ext cx="8611385" cy="4832092"/>
          </a:xfrm>
          <a:prstGeom prst="rect">
            <a:avLst/>
          </a:prstGeom>
        </p:spPr>
        <p:txBody>
          <a:bodyPr wrap="square">
            <a:spAutoFit/>
          </a:bodyPr>
          <a:lstStyle/>
          <a:p>
            <a:r>
              <a:rPr lang="en-US" sz="1400" dirty="0">
                <a:latin typeface="Lucida Console" panose="020B0609040504020204" pitchFamily="49" charset="0"/>
              </a:rPr>
              <a:t>&lt;!DOCTYPE html PUBLIC "-//W3C//DTD XHTML 1.0 Strict//EN"</a:t>
            </a:r>
          </a:p>
          <a:p>
            <a:r>
              <a:rPr lang="en-US" sz="1400" dirty="0">
                <a:latin typeface="Lucida Console" panose="020B0609040504020204" pitchFamily="49" charset="0"/>
              </a:rPr>
              <a:t>   "http://www.w3.org/TR/xhtml1/DTD/xhtml1-strict.dtd"&gt;</a:t>
            </a:r>
          </a:p>
          <a:p>
            <a:r>
              <a:rPr lang="en-US" sz="1400" dirty="0">
                <a:latin typeface="Lucida Console" panose="020B0609040504020204" pitchFamily="49" charset="0"/>
              </a:rPr>
              <a:t>&lt;html </a:t>
            </a:r>
            <a:r>
              <a:rPr lang="en-US" sz="1400" dirty="0" err="1">
                <a:latin typeface="Lucida Console" panose="020B0609040504020204" pitchFamily="49" charset="0"/>
              </a:rPr>
              <a:t>xmlns</a:t>
            </a:r>
            <a:r>
              <a:rPr lang="en-US" sz="1400" dirty="0">
                <a:latin typeface="Lucida Console" panose="020B0609040504020204" pitchFamily="49" charset="0"/>
              </a:rPr>
              <a:t>="http://www.w3.org/1999/xhtml"&gt;</a:t>
            </a:r>
          </a:p>
          <a:p>
            <a:endParaRPr lang="en-US" sz="1400" dirty="0">
              <a:latin typeface="Lucida Console" panose="020B0609040504020204" pitchFamily="49" charset="0"/>
            </a:endParaRPr>
          </a:p>
          <a:p>
            <a:r>
              <a:rPr lang="en-US" sz="1400" dirty="0">
                <a:latin typeface="Lucida Console" panose="020B0609040504020204" pitchFamily="49" charset="0"/>
              </a:rPr>
              <a:t>&lt;head&gt;</a:t>
            </a:r>
          </a:p>
          <a:p>
            <a:r>
              <a:rPr lang="en-US" sz="1400" dirty="0">
                <a:latin typeface="Lucida Console" panose="020B0609040504020204" pitchFamily="49" charset="0"/>
              </a:rPr>
              <a:t>   &lt;meta content="text/html; charset=utf-8" http-</a:t>
            </a:r>
            <a:r>
              <a:rPr lang="en-US" sz="1400" dirty="0" err="1">
                <a:latin typeface="Lucida Console" panose="020B0609040504020204" pitchFamily="49" charset="0"/>
              </a:rPr>
              <a:t>equiv</a:t>
            </a:r>
            <a:r>
              <a:rPr lang="en-US" sz="1400" dirty="0">
                <a:latin typeface="Lucida Console" panose="020B0609040504020204" pitchFamily="49" charset="0"/>
              </a:rPr>
              <a:t>="Content-Type" /&gt;</a:t>
            </a:r>
          </a:p>
          <a:p>
            <a:r>
              <a:rPr lang="en-US" sz="1400" dirty="0">
                <a:latin typeface="Lucida Console" panose="020B0609040504020204" pitchFamily="49" charset="0"/>
              </a:rPr>
              <a:t>   </a:t>
            </a:r>
          </a:p>
          <a:p>
            <a:r>
              <a:rPr lang="en-US" sz="1400" dirty="0">
                <a:latin typeface="Lucida Console" panose="020B0609040504020204" pitchFamily="49" charset="0"/>
              </a:rPr>
              <a:t>   &lt;</a:t>
            </a:r>
            <a:r>
              <a:rPr lang="en-US" sz="1400" dirty="0">
                <a:solidFill>
                  <a:srgbClr val="FF0000"/>
                </a:solidFill>
                <a:latin typeface="Lucida Console" panose="020B0609040504020204" pitchFamily="49" charset="0"/>
              </a:rPr>
              <a:t>title</a:t>
            </a:r>
            <a:r>
              <a:rPr lang="en-US" sz="1400" dirty="0">
                <a:latin typeface="Lucida Console" panose="020B0609040504020204" pitchFamily="49" charset="0"/>
              </a:rPr>
              <a:t>&gt;</a:t>
            </a:r>
            <a:r>
              <a:rPr lang="en-US" sz="1400" i="1" dirty="0">
                <a:latin typeface="Lucida Console" panose="020B0609040504020204" pitchFamily="49" charset="0"/>
              </a:rPr>
              <a:t>Page title shown in the browser tab</a:t>
            </a:r>
            <a:r>
              <a:rPr lang="en-US" sz="1400" dirty="0">
                <a:latin typeface="Lucida Console" panose="020B0609040504020204" pitchFamily="49" charset="0"/>
              </a:rPr>
              <a:t>&lt;/</a:t>
            </a:r>
            <a:r>
              <a:rPr lang="en-US" sz="1400" dirty="0">
                <a:solidFill>
                  <a:srgbClr val="FF0000"/>
                </a:solidFill>
                <a:latin typeface="Lucida Console" panose="020B0609040504020204" pitchFamily="49" charset="0"/>
              </a:rPr>
              <a:t>title</a:t>
            </a:r>
            <a:r>
              <a:rPr lang="en-US" sz="1400" dirty="0">
                <a:latin typeface="Lucida Console" panose="020B0609040504020204" pitchFamily="49" charset="0"/>
              </a:rPr>
              <a:t>&gt;</a:t>
            </a:r>
          </a:p>
          <a:p>
            <a:r>
              <a:rPr lang="en-US" sz="1400" dirty="0">
                <a:latin typeface="Lucida Console" panose="020B0609040504020204" pitchFamily="49" charset="0"/>
              </a:rPr>
              <a:t>   &lt;script&gt;</a:t>
            </a:r>
            <a:r>
              <a:rPr lang="en-US" sz="1400" i="1" dirty="0">
                <a:latin typeface="Lucida Console" panose="020B0609040504020204" pitchFamily="49" charset="0"/>
              </a:rPr>
              <a:t>Lots of gibberish</a:t>
            </a:r>
            <a:r>
              <a:rPr lang="en-US" sz="1400" dirty="0">
                <a:latin typeface="Lucida Console" panose="020B0609040504020204" pitchFamily="49" charset="0"/>
              </a:rPr>
              <a:t>&lt;/script&gt;</a:t>
            </a:r>
          </a:p>
          <a:p>
            <a:r>
              <a:rPr lang="en-US" sz="1400" dirty="0">
                <a:latin typeface="Lucida Console" panose="020B0609040504020204" pitchFamily="49" charset="0"/>
              </a:rPr>
              <a:t>   </a:t>
            </a:r>
          </a:p>
          <a:p>
            <a:r>
              <a:rPr lang="en-US" sz="1400" dirty="0">
                <a:latin typeface="Lucida Console" panose="020B0609040504020204" pitchFamily="49" charset="0"/>
              </a:rPr>
              <a:t>   &lt;link </a:t>
            </a:r>
            <a:r>
              <a:rPr lang="en-US" sz="1400" dirty="0" err="1">
                <a:latin typeface="Lucida Console" panose="020B0609040504020204" pitchFamily="49" charset="0"/>
              </a:rPr>
              <a:t>href</a:t>
            </a:r>
            <a:r>
              <a:rPr lang="en-US" sz="1400" dirty="0">
                <a:latin typeface="Lucida Console" panose="020B0609040504020204" pitchFamily="49" charset="0"/>
              </a:rPr>
              <a:t>="</a:t>
            </a:r>
            <a:r>
              <a:rPr lang="en-US" sz="1400" i="1" dirty="0">
                <a:latin typeface="Lucida Console" panose="020B0609040504020204" pitchFamily="49" charset="0"/>
              </a:rPr>
              <a:t>MyStyles.css</a:t>
            </a:r>
            <a:r>
              <a:rPr lang="en-US" sz="1400" dirty="0">
                <a:latin typeface="Lucida Console" panose="020B0609040504020204" pitchFamily="49" charset="0"/>
              </a:rPr>
              <a:t>" </a:t>
            </a:r>
            <a:r>
              <a:rPr lang="en-US" sz="1400" dirty="0" err="1">
                <a:latin typeface="Lucida Console" panose="020B0609040504020204" pitchFamily="49" charset="0"/>
              </a:rPr>
              <a:t>rel</a:t>
            </a:r>
            <a:r>
              <a:rPr lang="en-US" sz="1400" dirty="0">
                <a:latin typeface="Lucida Console" panose="020B0609040504020204" pitchFamily="49" charset="0"/>
              </a:rPr>
              <a:t>="stylesheet" type="text/</a:t>
            </a:r>
            <a:r>
              <a:rPr lang="en-US" sz="1400" dirty="0" err="1">
                <a:latin typeface="Lucida Console" panose="020B0609040504020204" pitchFamily="49" charset="0"/>
              </a:rPr>
              <a:t>css</a:t>
            </a:r>
            <a:r>
              <a:rPr lang="en-US" sz="1400" dirty="0">
                <a:latin typeface="Lucida Console" panose="020B0609040504020204" pitchFamily="49" charset="0"/>
              </a:rPr>
              <a:t>" /&gt;</a:t>
            </a:r>
          </a:p>
          <a:p>
            <a:r>
              <a:rPr lang="en-US" sz="1400" dirty="0">
                <a:latin typeface="Lucida Console" panose="020B0609040504020204" pitchFamily="49" charset="0"/>
              </a:rPr>
              <a:t>   &lt;link </a:t>
            </a:r>
            <a:r>
              <a:rPr lang="en-US" sz="1400" dirty="0" err="1">
                <a:latin typeface="Lucida Console" panose="020B0609040504020204" pitchFamily="49" charset="0"/>
              </a:rPr>
              <a:t>href</a:t>
            </a:r>
            <a:r>
              <a:rPr lang="en-US" sz="1400" dirty="0">
                <a:latin typeface="Lucida Console" panose="020B0609040504020204" pitchFamily="49" charset="0"/>
              </a:rPr>
              <a:t>="</a:t>
            </a:r>
            <a:r>
              <a:rPr lang="en-US" sz="1400" i="1" dirty="0">
                <a:latin typeface="Lucida Console" panose="020B0609040504020204" pitchFamily="49" charset="0"/>
              </a:rPr>
              <a:t>https://mydomain/favicon.ico</a:t>
            </a:r>
            <a:r>
              <a:rPr lang="en-US" sz="1400" dirty="0">
                <a:latin typeface="Lucida Console" panose="020B0609040504020204" pitchFamily="49" charset="0"/>
              </a:rPr>
              <a:t>" </a:t>
            </a:r>
            <a:r>
              <a:rPr lang="en-US" sz="1400" dirty="0" err="1">
                <a:latin typeface="Lucida Console" panose="020B0609040504020204" pitchFamily="49" charset="0"/>
              </a:rPr>
              <a:t>rel</a:t>
            </a:r>
            <a:r>
              <a:rPr lang="en-US" sz="1400" dirty="0">
                <a:latin typeface="Lucida Console" panose="020B0609040504020204" pitchFamily="49" charset="0"/>
              </a:rPr>
              <a:t>="shortcut icon" /&gt;</a:t>
            </a:r>
          </a:p>
          <a:p>
            <a:endParaRPr lang="en-US" sz="1400" dirty="0">
              <a:latin typeface="Lucida Console" panose="020B0609040504020204" pitchFamily="49" charset="0"/>
            </a:endParaRPr>
          </a:p>
          <a:p>
            <a:r>
              <a:rPr lang="en-US" sz="1400" dirty="0">
                <a:latin typeface="Lucida Console" panose="020B0609040504020204" pitchFamily="49" charset="0"/>
              </a:rPr>
              <a:t>   &lt;meta name="</a:t>
            </a:r>
            <a:r>
              <a:rPr lang="en-US" sz="1400" dirty="0" err="1">
                <a:latin typeface="Lucida Console" panose="020B0609040504020204" pitchFamily="49" charset="0"/>
              </a:rPr>
              <a:t>DC.Rights</a:t>
            </a:r>
            <a:r>
              <a:rPr lang="en-US" sz="1400" dirty="0">
                <a:latin typeface="Lucida Console" panose="020B0609040504020204" pitchFamily="49" charset="0"/>
              </a:rPr>
              <a:t>" content="</a:t>
            </a:r>
            <a:r>
              <a:rPr lang="en-US" sz="1400" i="1" dirty="0">
                <a:latin typeface="Lucida Console" panose="020B0609040504020204" pitchFamily="49" charset="0"/>
              </a:rPr>
              <a:t>Copyright 2018 my name</a:t>
            </a:r>
            <a:r>
              <a:rPr lang="en-US" sz="1400" dirty="0">
                <a:latin typeface="Lucida Console" panose="020B0609040504020204" pitchFamily="49" charset="0"/>
              </a:rPr>
              <a:t>"/&gt;</a:t>
            </a:r>
          </a:p>
          <a:p>
            <a:r>
              <a:rPr lang="en-US" sz="1400" dirty="0">
                <a:latin typeface="Lucida Console" panose="020B0609040504020204" pitchFamily="49" charset="0"/>
              </a:rPr>
              <a:t>   &lt;meta name="</a:t>
            </a:r>
            <a:r>
              <a:rPr lang="en-US" sz="1400" dirty="0">
                <a:solidFill>
                  <a:srgbClr val="FF0000"/>
                </a:solidFill>
                <a:latin typeface="Lucida Console" panose="020B0609040504020204" pitchFamily="49" charset="0"/>
              </a:rPr>
              <a:t>description</a:t>
            </a:r>
            <a:r>
              <a:rPr lang="en-US" sz="1400" dirty="0">
                <a:latin typeface="Lucida Console" panose="020B0609040504020204" pitchFamily="49" charset="0"/>
              </a:rPr>
              <a:t>" content=“</a:t>
            </a:r>
            <a:r>
              <a:rPr lang="en-US" sz="1400" i="1" dirty="0">
                <a:latin typeface="Lucida Console" panose="020B0609040504020204" pitchFamily="49" charset="0"/>
              </a:rPr>
              <a:t>Short abstract.</a:t>
            </a:r>
            <a:r>
              <a:rPr lang="en-US" sz="1400" dirty="0">
                <a:latin typeface="Lucida Console" panose="020B0609040504020204" pitchFamily="49" charset="0"/>
              </a:rPr>
              <a:t>"/&gt;   </a:t>
            </a:r>
          </a:p>
          <a:p>
            <a:r>
              <a:rPr lang="en-US" sz="1400" dirty="0">
                <a:latin typeface="Lucida Console" panose="020B0609040504020204" pitchFamily="49" charset="0"/>
              </a:rPr>
              <a:t>   &lt;meta name="</a:t>
            </a:r>
            <a:r>
              <a:rPr lang="en-US" sz="1400" dirty="0">
                <a:solidFill>
                  <a:srgbClr val="FF0000"/>
                </a:solidFill>
                <a:latin typeface="Lucida Console" panose="020B0609040504020204" pitchFamily="49" charset="0"/>
              </a:rPr>
              <a:t>keywords</a:t>
            </a:r>
            <a:r>
              <a:rPr lang="en-US" sz="1400" dirty="0">
                <a:latin typeface="Lucida Console" panose="020B0609040504020204" pitchFamily="49" charset="0"/>
              </a:rPr>
              <a:t>" content=“</a:t>
            </a:r>
            <a:r>
              <a:rPr lang="en-US" sz="1400" i="1" dirty="0">
                <a:latin typeface="Lucida Console" panose="020B0609040504020204" pitchFamily="49" charset="0"/>
              </a:rPr>
              <a:t>arbitrary list of words</a:t>
            </a:r>
            <a:r>
              <a:rPr lang="en-US" sz="1400" dirty="0">
                <a:latin typeface="Lucida Console" panose="020B0609040504020204" pitchFamily="49" charset="0"/>
              </a:rPr>
              <a:t>"/&gt;</a:t>
            </a:r>
          </a:p>
          <a:p>
            <a:r>
              <a:rPr lang="en-US" sz="1400" dirty="0">
                <a:latin typeface="Lucida Console" panose="020B0609040504020204" pitchFamily="49" charset="0"/>
              </a:rPr>
              <a:t>&lt;/head&gt;</a:t>
            </a:r>
          </a:p>
          <a:p>
            <a:endParaRPr lang="en-US" sz="1400" dirty="0">
              <a:latin typeface="Lucida Console" panose="020B0609040504020204" pitchFamily="49" charset="0"/>
            </a:endParaRPr>
          </a:p>
          <a:p>
            <a:r>
              <a:rPr lang="en-US" sz="1400" dirty="0">
                <a:latin typeface="Lucida Console" panose="020B0609040504020204" pitchFamily="49" charset="0"/>
              </a:rPr>
              <a:t>&lt;</a:t>
            </a:r>
            <a:r>
              <a:rPr lang="en-US" sz="1400" dirty="0">
                <a:solidFill>
                  <a:srgbClr val="FF0000"/>
                </a:solidFill>
                <a:latin typeface="Lucida Console" panose="020B0609040504020204" pitchFamily="49" charset="0"/>
              </a:rPr>
              <a:t>body</a:t>
            </a:r>
            <a:r>
              <a:rPr lang="en-US" sz="1400" dirty="0">
                <a:latin typeface="Lucida Console" panose="020B0609040504020204" pitchFamily="49" charset="0"/>
              </a:rPr>
              <a:t>&gt;</a:t>
            </a:r>
          </a:p>
          <a:p>
            <a:r>
              <a:rPr lang="en-US" sz="1400" dirty="0">
                <a:latin typeface="Lucida Console" panose="020B0609040504020204" pitchFamily="49" charset="0"/>
              </a:rPr>
              <a:t>:</a:t>
            </a:r>
          </a:p>
          <a:p>
            <a:r>
              <a:rPr lang="en-US" sz="1400" dirty="0">
                <a:latin typeface="Lucida Console" panose="020B0609040504020204" pitchFamily="49" charset="0"/>
              </a:rPr>
              <a:t>&lt;/</a:t>
            </a:r>
            <a:r>
              <a:rPr lang="en-US" sz="1400" dirty="0">
                <a:solidFill>
                  <a:srgbClr val="FF0000"/>
                </a:solidFill>
                <a:latin typeface="Lucida Console" panose="020B0609040504020204" pitchFamily="49" charset="0"/>
              </a:rPr>
              <a:t>body</a:t>
            </a:r>
            <a:r>
              <a:rPr lang="en-US" sz="1400" dirty="0">
                <a:latin typeface="Lucida Console" panose="020B0609040504020204" pitchFamily="49" charset="0"/>
              </a:rPr>
              <a:t>&gt;</a:t>
            </a:r>
          </a:p>
          <a:p>
            <a:r>
              <a:rPr lang="en-US" sz="1400" dirty="0">
                <a:latin typeface="Lucida Console" panose="020B0609040504020204" pitchFamily="49" charset="0"/>
              </a:rPr>
              <a:t>&lt;/html&gt;</a:t>
            </a:r>
          </a:p>
        </p:txBody>
      </p:sp>
    </p:spTree>
    <p:extLst>
      <p:ext uri="{BB962C8B-B14F-4D97-AF65-F5344CB8AC3E}">
        <p14:creationId xmlns:p14="http://schemas.microsoft.com/office/powerpoint/2010/main" val="22121085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CA9E9-69DF-8A24-03F6-47BA8F1A1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C7806-EAC9-D83E-2C3D-A13F5BD50E8E}"/>
              </a:ext>
            </a:extLst>
          </p:cNvPr>
          <p:cNvSpPr>
            <a:spLocks noGrp="1"/>
          </p:cNvSpPr>
          <p:nvPr>
            <p:ph type="title"/>
          </p:nvPr>
        </p:nvSpPr>
        <p:spPr/>
        <p:txBody>
          <a:bodyPr/>
          <a:lstStyle/>
          <a:p>
            <a:r>
              <a:rPr lang="en-US" dirty="0"/>
              <a:t>crawler</a:t>
            </a:r>
          </a:p>
        </p:txBody>
      </p:sp>
      <p:sp>
        <p:nvSpPr>
          <p:cNvPr id="3" name="Content Placeholder 2">
            <a:extLst>
              <a:ext uri="{FF2B5EF4-FFF2-40B4-BE49-F238E27FC236}">
                <a16:creationId xmlns:a16="http://schemas.microsoft.com/office/drawing/2014/main" id="{6B3B8983-9A9C-2216-699D-961CE401DDDC}"/>
              </a:ext>
            </a:extLst>
          </p:cNvPr>
          <p:cNvSpPr>
            <a:spLocks noGrp="1"/>
          </p:cNvSpPr>
          <p:nvPr>
            <p:ph idx="1"/>
          </p:nvPr>
        </p:nvSpPr>
        <p:spPr>
          <a:xfrm>
            <a:off x="4185744" y="1600200"/>
            <a:ext cx="4501055" cy="4525963"/>
          </a:xfrm>
        </p:spPr>
        <p:txBody>
          <a:bodyPr>
            <a:normAutofit/>
          </a:bodyPr>
          <a:lstStyle/>
          <a:p>
            <a:pPr marL="514350" indent="-514350">
              <a:spcBef>
                <a:spcPts val="1000"/>
              </a:spcBef>
              <a:buFont typeface="+mj-lt"/>
              <a:buAutoNum type="arabicPeriod"/>
            </a:pPr>
            <a:r>
              <a:rPr lang="en-US" sz="2000" dirty="0"/>
              <a:t>Manage a frontier of new links to be crawled. </a:t>
            </a:r>
          </a:p>
          <a:p>
            <a:pPr marL="514350" indent="-514350">
              <a:spcBef>
                <a:spcPts val="1000"/>
              </a:spcBef>
              <a:buFont typeface="+mj-lt"/>
              <a:buAutoNum type="arabicPeriod"/>
            </a:pPr>
            <a:r>
              <a:rPr lang="en-US" sz="2000" dirty="0"/>
              <a:t>Decide what will or will not be crawled and in what order. </a:t>
            </a:r>
          </a:p>
          <a:p>
            <a:pPr marL="514350" indent="-514350">
              <a:spcBef>
                <a:spcPts val="1000"/>
              </a:spcBef>
              <a:buFont typeface="+mj-lt"/>
              <a:buAutoNum type="arabicPeriod"/>
            </a:pPr>
            <a:r>
              <a:rPr lang="en-US" sz="2000" dirty="0"/>
              <a:t>Keep track of what’s already been crawled.</a:t>
            </a:r>
          </a:p>
          <a:p>
            <a:pPr marL="514350" indent="-514350">
              <a:spcBef>
                <a:spcPts val="1000"/>
              </a:spcBef>
              <a:buFont typeface="+mj-lt"/>
              <a:buAutoNum type="arabicPeriod"/>
            </a:pPr>
            <a:r>
              <a:rPr lang="en-US" sz="2000" dirty="0"/>
              <a:t>Read pages over HTTP and HTTPS.</a:t>
            </a:r>
          </a:p>
          <a:p>
            <a:pPr marL="514350" indent="-514350">
              <a:spcBef>
                <a:spcPts val="1000"/>
              </a:spcBef>
              <a:buFont typeface="+mj-lt"/>
              <a:buAutoNum type="arabicPeriod"/>
            </a:pPr>
            <a:r>
              <a:rPr lang="en-US" sz="2000" dirty="0"/>
              <a:t>Obey robots.txt files.</a:t>
            </a:r>
          </a:p>
          <a:p>
            <a:pPr marL="514350" indent="-514350">
              <a:spcBef>
                <a:spcPts val="1000"/>
              </a:spcBef>
              <a:buFont typeface="+mj-lt"/>
              <a:buAutoNum type="arabicPeriod"/>
            </a:pPr>
            <a:r>
              <a:rPr lang="en-US" sz="2000" dirty="0"/>
              <a:t>Deal with redirects.</a:t>
            </a:r>
          </a:p>
        </p:txBody>
      </p:sp>
      <p:grpSp>
        <p:nvGrpSpPr>
          <p:cNvPr id="22" name="Group 21">
            <a:extLst>
              <a:ext uri="{FF2B5EF4-FFF2-40B4-BE49-F238E27FC236}">
                <a16:creationId xmlns:a16="http://schemas.microsoft.com/office/drawing/2014/main" id="{1657DDEF-FA96-C3B0-2DF4-14501FE15EB5}"/>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756D36B5-8F4C-153A-9DD0-0BDEA13F5911}"/>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56C0F990-6B1A-A5AD-5D7D-6137706F53D6}"/>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C319F1A0-9A4D-1226-7F36-90C2FCF4154D}"/>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3584CC10-7D43-2567-7AAD-42572596BBF8}"/>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A1C0342A-F047-D40C-22C5-2BC69E336C33}"/>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06794E9D-2283-2B33-3E3B-8CAA1FB6650F}"/>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BA2CF3AD-FF6D-2206-7DCD-672CA7656C13}"/>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616290BC-FA24-F3A7-DEA3-663DFC447AF3}"/>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ABA7D3EC-A8B2-52BE-0EFD-DB7C91365945}"/>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9D657B60-B700-F332-5177-CAAAD0ABA9D9}"/>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506E6369-F32C-AA74-E5F0-E912CB3EA9FE}"/>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7BD760C7-2E6A-D38F-56B9-095E64A3B8DE}"/>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458D6B89-98C4-0A35-2388-65B1900F775B}"/>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B47394A3-9BEE-F94F-5EB2-7A76D7C9C753}"/>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A632E04-3B71-E298-F169-BB8D0D4365D1}"/>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627249B-69E6-EF19-3844-842A734CD28B}"/>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07A976DC-7BAC-19D8-1FD4-CD514F98B899}"/>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555673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56E3C-1B3E-06D6-1132-F0636E78E6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C0BCB-D721-96DC-0FED-1F58D0BD8BEB}"/>
              </a:ext>
            </a:extLst>
          </p:cNvPr>
          <p:cNvSpPr>
            <a:spLocks noGrp="1"/>
          </p:cNvSpPr>
          <p:nvPr>
            <p:ph type="title"/>
          </p:nvPr>
        </p:nvSpPr>
        <p:spPr/>
        <p:txBody>
          <a:bodyPr/>
          <a:lstStyle/>
          <a:p>
            <a:r>
              <a:rPr lang="en-US" dirty="0"/>
              <a:t>crawler</a:t>
            </a:r>
          </a:p>
        </p:txBody>
      </p:sp>
      <p:sp>
        <p:nvSpPr>
          <p:cNvPr id="3" name="Content Placeholder 2">
            <a:extLst>
              <a:ext uri="{FF2B5EF4-FFF2-40B4-BE49-F238E27FC236}">
                <a16:creationId xmlns:a16="http://schemas.microsoft.com/office/drawing/2014/main" id="{115609AF-F624-A9E9-96E0-3AD7F9B6E22E}"/>
              </a:ext>
            </a:extLst>
          </p:cNvPr>
          <p:cNvSpPr>
            <a:spLocks noGrp="1"/>
          </p:cNvSpPr>
          <p:nvPr>
            <p:ph idx="1"/>
          </p:nvPr>
        </p:nvSpPr>
        <p:spPr>
          <a:xfrm>
            <a:off x="4185744" y="1600200"/>
            <a:ext cx="4501055" cy="4525963"/>
          </a:xfrm>
        </p:spPr>
        <p:txBody>
          <a:bodyPr>
            <a:normAutofit/>
          </a:bodyPr>
          <a:lstStyle/>
          <a:p>
            <a:pPr>
              <a:spcBef>
                <a:spcPts val="1000"/>
              </a:spcBef>
            </a:pPr>
            <a:r>
              <a:rPr lang="en-US" sz="2000" dirty="0"/>
              <a:t>All of this has to be highly multithreaded so you don’t wait on slow sites, instead overlapping them.</a:t>
            </a:r>
          </a:p>
          <a:p>
            <a:pPr>
              <a:spcBef>
                <a:spcPts val="1000"/>
              </a:spcBef>
            </a:pPr>
            <a:r>
              <a:rPr lang="en-US" sz="2000" dirty="0"/>
              <a:t>You will also want to spread it across multiple machines and will need to decide how to divide it up and pass information.</a:t>
            </a:r>
          </a:p>
          <a:p>
            <a:pPr>
              <a:spcBef>
                <a:spcPts val="1000"/>
              </a:spcBef>
            </a:pPr>
            <a:r>
              <a:rPr lang="en-US" sz="2000" dirty="0"/>
              <a:t>This also is part of your </a:t>
            </a:r>
            <a:r>
              <a:rPr lang="en-US" sz="2000" i="1" dirty="0">
                <a:solidFill>
                  <a:srgbClr val="C00000"/>
                </a:solidFill>
              </a:rPr>
              <a:t>surface area.</a:t>
            </a:r>
            <a:endParaRPr lang="en-US" sz="2000" i="1" dirty="0">
              <a:solidFill>
                <a:srgbClr val="FF0000"/>
              </a:solidFill>
            </a:endParaRPr>
          </a:p>
        </p:txBody>
      </p:sp>
      <p:grpSp>
        <p:nvGrpSpPr>
          <p:cNvPr id="22" name="Group 21">
            <a:extLst>
              <a:ext uri="{FF2B5EF4-FFF2-40B4-BE49-F238E27FC236}">
                <a16:creationId xmlns:a16="http://schemas.microsoft.com/office/drawing/2014/main" id="{C3546A13-E5CA-1517-6EBE-88F83BDF1155}"/>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176FDDE2-7E31-B030-9179-CA77D7ADE3DE}"/>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34A57DBB-C9C8-899D-3AB0-5E22A3A32463}"/>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A7086157-280D-7F01-AD35-0DA0C4605043}"/>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6C09ABDB-322D-42D9-A8E5-C90FBD9900A1}"/>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4EB58392-529C-3EFB-3E71-A8B860239962}"/>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9F9E9643-50AE-6A10-6CF9-E37717188F09}"/>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A56D460B-0F3D-77E5-7D97-BD287231FA36}"/>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01E985C8-AD3F-7D5B-C6B0-80AB69811775}"/>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4FCBB8ED-DB40-DACD-9D21-4E38059DA041}"/>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B255F1CC-9C38-5769-49CA-4D17255309F3}"/>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A36387CF-F291-B09E-6AD8-CEE24B87508D}"/>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51B3C029-D067-0F53-72B3-BEFBCEA75D3D}"/>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AC4EBC17-FF24-EF20-AEEB-D6F61C7E4B19}"/>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3F25D99-7977-1D27-6DBB-D43557B811F0}"/>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E280859-E2AF-A50A-6136-4B9ED88069AA}"/>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D85F966-BE10-51B9-35E1-D916D458EF1D}"/>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7107FDEC-296F-C966-59A1-69FA30A76C01}"/>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36619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5C208-8E27-1677-0CED-AE2E0C16EF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65D77E-9891-4CB8-4BF3-23A3061AABE8}"/>
              </a:ext>
            </a:extLst>
          </p:cNvPr>
          <p:cNvSpPr>
            <a:spLocks noGrp="1"/>
          </p:cNvSpPr>
          <p:nvPr>
            <p:ph type="title"/>
          </p:nvPr>
        </p:nvSpPr>
        <p:spPr/>
        <p:txBody>
          <a:bodyPr/>
          <a:lstStyle/>
          <a:p>
            <a:r>
              <a:rPr lang="en-US" dirty="0"/>
              <a:t>crawler</a:t>
            </a:r>
          </a:p>
        </p:txBody>
      </p:sp>
      <p:sp>
        <p:nvSpPr>
          <p:cNvPr id="3" name="Content Placeholder 2">
            <a:extLst>
              <a:ext uri="{FF2B5EF4-FFF2-40B4-BE49-F238E27FC236}">
                <a16:creationId xmlns:a16="http://schemas.microsoft.com/office/drawing/2014/main" id="{4EACBA91-7705-AB4A-B44F-102C8646EFA6}"/>
              </a:ext>
            </a:extLst>
          </p:cNvPr>
          <p:cNvSpPr>
            <a:spLocks noGrp="1"/>
          </p:cNvSpPr>
          <p:nvPr>
            <p:ph idx="1"/>
          </p:nvPr>
        </p:nvSpPr>
        <p:spPr>
          <a:xfrm>
            <a:off x="4185744" y="1600200"/>
            <a:ext cx="4501055" cy="4525963"/>
          </a:xfrm>
        </p:spPr>
        <p:txBody>
          <a:bodyPr>
            <a:normAutofit/>
          </a:bodyPr>
          <a:lstStyle/>
          <a:p>
            <a:pPr>
              <a:spcBef>
                <a:spcPts val="2000"/>
              </a:spcBef>
            </a:pPr>
            <a:r>
              <a:rPr lang="en-US" sz="2000" dirty="0"/>
              <a:t>Typically maintains pool of worker processes or threads to read and parse webpages.</a:t>
            </a:r>
          </a:p>
          <a:p>
            <a:pPr>
              <a:spcBef>
                <a:spcPts val="2000"/>
              </a:spcBef>
            </a:pPr>
            <a:r>
              <a:rPr lang="en-US" sz="2000" dirty="0"/>
              <a:t>Each worker retrieves the file and queues it for the HTML parser which creates an object.</a:t>
            </a:r>
          </a:p>
          <a:p>
            <a:pPr>
              <a:spcBef>
                <a:spcPts val="2000"/>
              </a:spcBef>
            </a:pPr>
            <a:r>
              <a:rPr lang="en-US" sz="2000" dirty="0"/>
              <a:t>Links go into the frontier, perhaps with anchor.</a:t>
            </a:r>
          </a:p>
          <a:p>
            <a:pPr>
              <a:spcBef>
                <a:spcPts val="2000"/>
              </a:spcBef>
            </a:pPr>
            <a:r>
              <a:rPr lang="en-US" sz="2000" dirty="0"/>
              <a:t>Words go into the index.</a:t>
            </a:r>
          </a:p>
        </p:txBody>
      </p:sp>
      <p:grpSp>
        <p:nvGrpSpPr>
          <p:cNvPr id="22" name="Group 21">
            <a:extLst>
              <a:ext uri="{FF2B5EF4-FFF2-40B4-BE49-F238E27FC236}">
                <a16:creationId xmlns:a16="http://schemas.microsoft.com/office/drawing/2014/main" id="{CE24CA5A-FDA3-5BBD-60D1-ED491B1872E4}"/>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316CF208-C648-F679-70AC-130F11985A51}"/>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0BC416DB-7278-9EAE-8BB0-3D96847C8DE5}"/>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DA7F7DDE-B8D9-7915-9361-DAE798674248}"/>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77184F01-C6A9-6B6A-9D48-36AC67647FA6}"/>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C6D0227C-86C3-25D5-3973-47C98620B09F}"/>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EA8FA51A-A58E-A5E6-4D9C-B0039E45D0BA}"/>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3E37B5FC-9BD2-ECE2-B0A2-926C9F75191B}"/>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2FDDC695-9DC7-2C7E-8027-9333A6D82990}"/>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0A546C48-AB4F-EA5C-DBAA-37E7277940E4}"/>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CE803790-B0ED-84EB-2629-795564555FCE}"/>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526A2832-A924-A71C-6463-985CAF6EE6F4}"/>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1B8F1756-EB88-16A4-C413-92BE84C0F0AD}"/>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37BF1243-08BF-7B77-C88E-24F0D9C88525}"/>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576523D-47F5-3811-81C4-BE7E14A861F9}"/>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8C0C617-6260-D91E-0986-AF056B0F2456}"/>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9A372FA-3E33-1123-6692-C67D4C2FB4CB}"/>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7FD554FC-9C5A-136A-949F-30C46A49796C}"/>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552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A4F69-9B16-9743-A845-8517728FF7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CF1917-4C42-84AF-CA2E-947121E0D58A}"/>
              </a:ext>
            </a:extLst>
          </p:cNvPr>
          <p:cNvSpPr>
            <a:spLocks noGrp="1"/>
          </p:cNvSpPr>
          <p:nvPr>
            <p:ph type="title"/>
          </p:nvPr>
        </p:nvSpPr>
        <p:spPr/>
        <p:txBody>
          <a:bodyPr/>
          <a:lstStyle/>
          <a:p>
            <a:r>
              <a:rPr lang="en-US" dirty="0"/>
              <a:t>crawler</a:t>
            </a:r>
          </a:p>
        </p:txBody>
      </p:sp>
      <p:sp>
        <p:nvSpPr>
          <p:cNvPr id="3" name="Content Placeholder 2">
            <a:extLst>
              <a:ext uri="{FF2B5EF4-FFF2-40B4-BE49-F238E27FC236}">
                <a16:creationId xmlns:a16="http://schemas.microsoft.com/office/drawing/2014/main" id="{2242C0A1-6812-81C1-137B-3F62498618B9}"/>
              </a:ext>
            </a:extLst>
          </p:cNvPr>
          <p:cNvSpPr>
            <a:spLocks noGrp="1"/>
          </p:cNvSpPr>
          <p:nvPr>
            <p:ph idx="1"/>
          </p:nvPr>
        </p:nvSpPr>
        <p:spPr>
          <a:xfrm>
            <a:off x="4185744" y="1600200"/>
            <a:ext cx="4501055" cy="4525963"/>
          </a:xfrm>
        </p:spPr>
        <p:txBody>
          <a:bodyPr>
            <a:normAutofit/>
          </a:bodyPr>
          <a:lstStyle/>
          <a:p>
            <a:pPr>
              <a:spcBef>
                <a:spcPts val="2000"/>
              </a:spcBef>
            </a:pPr>
            <a:r>
              <a:rPr lang="en-US" sz="2000" dirty="0"/>
              <a:t>It’s very easy to DOS a site with thousands of threads on a bunch of AWS machines with gigabit connections.</a:t>
            </a:r>
          </a:p>
          <a:p>
            <a:pPr>
              <a:spcBef>
                <a:spcPts val="2000"/>
              </a:spcBef>
            </a:pPr>
            <a:r>
              <a:rPr lang="en-US" sz="2000" dirty="0"/>
              <a:t>So, we’ll talk about politeness and putting </a:t>
            </a:r>
            <a:r>
              <a:rPr lang="en-US" sz="2000" b="1" dirty="0"/>
              <a:t>your</a:t>
            </a:r>
            <a:r>
              <a:rPr lang="en-US" sz="2000" dirty="0"/>
              <a:t> contact info in your </a:t>
            </a:r>
            <a:r>
              <a:rPr lang="en-US" sz="2000" i="1" dirty="0"/>
              <a:t>User-Agent:</a:t>
            </a:r>
            <a:r>
              <a:rPr lang="en-US" sz="2000" dirty="0"/>
              <a:t> field so complaints go to you, not me.</a:t>
            </a:r>
          </a:p>
        </p:txBody>
      </p:sp>
      <p:grpSp>
        <p:nvGrpSpPr>
          <p:cNvPr id="22" name="Group 21">
            <a:extLst>
              <a:ext uri="{FF2B5EF4-FFF2-40B4-BE49-F238E27FC236}">
                <a16:creationId xmlns:a16="http://schemas.microsoft.com/office/drawing/2014/main" id="{D2832609-AC94-7BF2-6EB1-FB7D676871AA}"/>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461BBF3E-6551-1910-BA66-5C197531DD37}"/>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00AE5FB8-1CCE-D626-1F19-A9274BCADF90}"/>
                  </a:ext>
                </a:extLst>
              </p:cNvPr>
              <p:cNvSpPr/>
              <p:nvPr/>
            </p:nvSpPr>
            <p:spPr>
              <a:xfrm>
                <a:off x="3529859" y="2752286"/>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0B3F2E7E-6A85-A609-1EDA-C69E0153C446}"/>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A4D2C28A-5D2B-E3FE-4560-53602E23CE10}"/>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3B411460-64E3-8F09-FC5C-BDF3DEC685B2}"/>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CA39DA96-3429-F696-90FE-4DC8DFB0F8AF}"/>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E4E0F11E-0C0B-B9D3-3C17-6CB0F76492A9}"/>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1147D8A4-F3F4-6FF3-9E1B-4A3E87984A58}"/>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70A7AE50-DC9B-46DE-87F7-E71E24A27C20}"/>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A4F0D049-91E7-5EC9-E834-37E86C1CA96C}"/>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87117A4D-37FF-D0DE-B65D-3F65E49C4244}"/>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963DC38F-1053-074B-44AA-9631A47AAAA2}"/>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42D306CA-C954-A342-6CE4-A186ABFD3416}"/>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13CBA5A-28AF-7814-1FE5-1FEFDA1AD92B}"/>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D26EDBD-DF3B-AEA8-41F9-7B7B03CDB4BB}"/>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584B877-C4B6-2DB4-6B8B-D30579A47396}"/>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AEE2D2C3-3D48-703B-E86F-801244376B6F}"/>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25209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0B85F-42B5-3212-B257-E7CA119F3C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6AE006-2096-E07A-1448-AA51A284085F}"/>
              </a:ext>
            </a:extLst>
          </p:cNvPr>
          <p:cNvSpPr>
            <a:spLocks noGrp="1"/>
          </p:cNvSpPr>
          <p:nvPr>
            <p:ph type="title"/>
          </p:nvPr>
        </p:nvSpPr>
        <p:spPr/>
        <p:txBody>
          <a:bodyPr/>
          <a:lstStyle/>
          <a:p>
            <a:r>
              <a:rPr lang="en-US" dirty="0"/>
              <a:t>index</a:t>
            </a:r>
          </a:p>
        </p:txBody>
      </p:sp>
      <p:sp>
        <p:nvSpPr>
          <p:cNvPr id="3" name="Content Placeholder 2">
            <a:extLst>
              <a:ext uri="{FF2B5EF4-FFF2-40B4-BE49-F238E27FC236}">
                <a16:creationId xmlns:a16="http://schemas.microsoft.com/office/drawing/2014/main" id="{856FEA98-BFF0-6B92-FA62-CCA96610A7A5}"/>
              </a:ext>
            </a:extLst>
          </p:cNvPr>
          <p:cNvSpPr>
            <a:spLocks noGrp="1"/>
          </p:cNvSpPr>
          <p:nvPr>
            <p:ph idx="1"/>
          </p:nvPr>
        </p:nvSpPr>
        <p:spPr>
          <a:xfrm>
            <a:off x="4185744" y="1600200"/>
            <a:ext cx="4501055" cy="4525963"/>
          </a:xfrm>
        </p:spPr>
        <p:txBody>
          <a:bodyPr>
            <a:normAutofit/>
          </a:bodyPr>
          <a:lstStyle/>
          <a:p>
            <a:pPr>
              <a:spcBef>
                <a:spcPts val="2000"/>
              </a:spcBef>
            </a:pPr>
            <a:r>
              <a:rPr lang="en-US" sz="2000" dirty="0"/>
              <a:t>A merged </a:t>
            </a:r>
            <a:r>
              <a:rPr lang="en-US" sz="2000" i="1" dirty="0">
                <a:solidFill>
                  <a:srgbClr val="C00000"/>
                </a:solidFill>
              </a:rPr>
              <a:t>inverted word index</a:t>
            </a:r>
            <a:r>
              <a:rPr lang="en-US" sz="2000" dirty="0">
                <a:solidFill>
                  <a:srgbClr val="C00000"/>
                </a:solidFill>
              </a:rPr>
              <a:t> </a:t>
            </a:r>
            <a:r>
              <a:rPr lang="en-US" sz="2000" dirty="0"/>
              <a:t>of all the documents that have been crawled, allowing you to report all the documents and individual locations (postings) where any given word was found.</a:t>
            </a:r>
          </a:p>
          <a:p>
            <a:pPr>
              <a:spcBef>
                <a:spcPts val="2000"/>
              </a:spcBef>
            </a:pPr>
            <a:r>
              <a:rPr lang="en-US" sz="2000" dirty="0"/>
              <a:t>Due to the size, the posting lists will have to be on disk but you’ll map them right into your process virtual memory address space.</a:t>
            </a:r>
          </a:p>
        </p:txBody>
      </p:sp>
      <p:grpSp>
        <p:nvGrpSpPr>
          <p:cNvPr id="22" name="Group 21">
            <a:extLst>
              <a:ext uri="{FF2B5EF4-FFF2-40B4-BE49-F238E27FC236}">
                <a16:creationId xmlns:a16="http://schemas.microsoft.com/office/drawing/2014/main" id="{49377E6B-203D-7302-1FB6-237E62E4D477}"/>
              </a:ext>
            </a:extLst>
          </p:cNvPr>
          <p:cNvGrpSpPr/>
          <p:nvPr/>
        </p:nvGrpSpPr>
        <p:grpSpPr>
          <a:xfrm>
            <a:off x="457200" y="1559528"/>
            <a:ext cx="3507820" cy="3101384"/>
            <a:chOff x="1923401" y="1573092"/>
            <a:chExt cx="5502898" cy="3962201"/>
          </a:xfrm>
        </p:grpSpPr>
        <p:grpSp>
          <p:nvGrpSpPr>
            <p:cNvPr id="23" name="Group 22">
              <a:extLst>
                <a:ext uri="{FF2B5EF4-FFF2-40B4-BE49-F238E27FC236}">
                  <a16:creationId xmlns:a16="http://schemas.microsoft.com/office/drawing/2014/main" id="{E1C27C5D-37D5-1F0A-E3A6-D0B6D2904041}"/>
                </a:ext>
              </a:extLst>
            </p:cNvPr>
            <p:cNvGrpSpPr/>
            <p:nvPr/>
          </p:nvGrpSpPr>
          <p:grpSpPr>
            <a:xfrm>
              <a:off x="5430345" y="4316796"/>
              <a:ext cx="1995954" cy="1218497"/>
              <a:chOff x="3529859" y="2752286"/>
              <a:chExt cx="2084282" cy="1181757"/>
            </a:xfrm>
          </p:grpSpPr>
          <p:sp>
            <p:nvSpPr>
              <p:cNvPr id="38" name="Flowchart: Magnetic Disk 37">
                <a:extLst>
                  <a:ext uri="{FF2B5EF4-FFF2-40B4-BE49-F238E27FC236}">
                    <a16:creationId xmlns:a16="http://schemas.microsoft.com/office/drawing/2014/main" id="{97F74325-4EB1-038D-02D4-D94A22284A05}"/>
                  </a:ext>
                </a:extLst>
              </p:cNvPr>
              <p:cNvSpPr/>
              <p:nvPr/>
            </p:nvSpPr>
            <p:spPr>
              <a:xfrm>
                <a:off x="3529859" y="2752286"/>
                <a:ext cx="2084282" cy="1181757"/>
              </a:xfrm>
              <a:prstGeom prst="flowChartMagneticDisk">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39" name="TextBox 38">
                <a:extLst>
                  <a:ext uri="{FF2B5EF4-FFF2-40B4-BE49-F238E27FC236}">
                    <a16:creationId xmlns:a16="http://schemas.microsoft.com/office/drawing/2014/main" id="{E12D0811-EEBB-CD4A-942C-CB112F88284C}"/>
                  </a:ext>
                </a:extLst>
              </p:cNvPr>
              <p:cNvSpPr txBox="1"/>
              <p:nvPr/>
            </p:nvSpPr>
            <p:spPr>
              <a:xfrm>
                <a:off x="3529859" y="3261951"/>
                <a:ext cx="2084280" cy="381347"/>
              </a:xfrm>
              <a:prstGeom prst="rect">
                <a:avLst/>
              </a:prstGeom>
              <a:noFill/>
            </p:spPr>
            <p:txBody>
              <a:bodyPr wrap="square" rtlCol="0">
                <a:spAutoFit/>
              </a:bodyPr>
              <a:lstStyle/>
              <a:p>
                <a:pPr algn="ctr"/>
                <a:r>
                  <a:rPr lang="en-US" sz="1400" dirty="0"/>
                  <a:t>Index files</a:t>
                </a:r>
              </a:p>
            </p:txBody>
          </p:sp>
        </p:grpSp>
        <p:grpSp>
          <p:nvGrpSpPr>
            <p:cNvPr id="24" name="Group 23">
              <a:extLst>
                <a:ext uri="{FF2B5EF4-FFF2-40B4-BE49-F238E27FC236}">
                  <a16:creationId xmlns:a16="http://schemas.microsoft.com/office/drawing/2014/main" id="{58AF3859-B1E4-CDC4-3FBB-05337271C894}"/>
                </a:ext>
              </a:extLst>
            </p:cNvPr>
            <p:cNvGrpSpPr/>
            <p:nvPr/>
          </p:nvGrpSpPr>
          <p:grpSpPr>
            <a:xfrm>
              <a:off x="3459723" y="1573092"/>
              <a:ext cx="1672493" cy="804985"/>
              <a:chOff x="1187938" y="2016369"/>
              <a:chExt cx="1672493" cy="804985"/>
            </a:xfrm>
          </p:grpSpPr>
          <p:sp>
            <p:nvSpPr>
              <p:cNvPr id="36" name="Rectangle: Rounded Corners 35">
                <a:extLst>
                  <a:ext uri="{FF2B5EF4-FFF2-40B4-BE49-F238E27FC236}">
                    <a16:creationId xmlns:a16="http://schemas.microsoft.com/office/drawing/2014/main" id="{37774B3F-0EF5-EE5B-EA7E-ED49408A9B07}"/>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7" name="TextBox 36">
                <a:extLst>
                  <a:ext uri="{FF2B5EF4-FFF2-40B4-BE49-F238E27FC236}">
                    <a16:creationId xmlns:a16="http://schemas.microsoft.com/office/drawing/2014/main" id="{661A019F-39D0-BD0B-3958-B9B3B45D500E}"/>
                  </a:ext>
                </a:extLst>
              </p:cNvPr>
              <p:cNvSpPr txBox="1"/>
              <p:nvPr/>
            </p:nvSpPr>
            <p:spPr>
              <a:xfrm>
                <a:off x="1187938" y="2234195"/>
                <a:ext cx="1672493" cy="393203"/>
              </a:xfrm>
              <a:prstGeom prst="rect">
                <a:avLst/>
              </a:prstGeom>
              <a:noFill/>
            </p:spPr>
            <p:txBody>
              <a:bodyPr wrap="square" rtlCol="0">
                <a:spAutoFit/>
              </a:bodyPr>
              <a:lstStyle/>
              <a:p>
                <a:pPr algn="ctr"/>
                <a:r>
                  <a:rPr lang="en-US" sz="1400" dirty="0"/>
                  <a:t>Crawler</a:t>
                </a:r>
              </a:p>
            </p:txBody>
          </p:sp>
        </p:grpSp>
        <p:grpSp>
          <p:nvGrpSpPr>
            <p:cNvPr id="25" name="Group 24">
              <a:extLst>
                <a:ext uri="{FF2B5EF4-FFF2-40B4-BE49-F238E27FC236}">
                  <a16:creationId xmlns:a16="http://schemas.microsoft.com/office/drawing/2014/main" id="{7775926C-E1B2-BEC7-D9EE-0B46A5BDDE1E}"/>
                </a:ext>
              </a:extLst>
            </p:cNvPr>
            <p:cNvGrpSpPr/>
            <p:nvPr/>
          </p:nvGrpSpPr>
          <p:grpSpPr>
            <a:xfrm>
              <a:off x="5540905" y="2827986"/>
              <a:ext cx="1672493" cy="804985"/>
              <a:chOff x="1187938" y="2016369"/>
              <a:chExt cx="1672493" cy="804985"/>
            </a:xfrm>
          </p:grpSpPr>
          <p:sp>
            <p:nvSpPr>
              <p:cNvPr id="34" name="Rectangle: Rounded Corners 33">
                <a:extLst>
                  <a:ext uri="{FF2B5EF4-FFF2-40B4-BE49-F238E27FC236}">
                    <a16:creationId xmlns:a16="http://schemas.microsoft.com/office/drawing/2014/main" id="{A21B41A5-6740-6F53-EFF5-C2ABCC3B4F21}"/>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5" name="TextBox 34">
                <a:extLst>
                  <a:ext uri="{FF2B5EF4-FFF2-40B4-BE49-F238E27FC236}">
                    <a16:creationId xmlns:a16="http://schemas.microsoft.com/office/drawing/2014/main" id="{8815C186-173B-EBF9-DC54-ECB53462A68B}"/>
                  </a:ext>
                </a:extLst>
              </p:cNvPr>
              <p:cNvSpPr txBox="1"/>
              <p:nvPr/>
            </p:nvSpPr>
            <p:spPr>
              <a:xfrm>
                <a:off x="1187938" y="2202945"/>
                <a:ext cx="1672493" cy="393203"/>
              </a:xfrm>
              <a:prstGeom prst="rect">
                <a:avLst/>
              </a:prstGeom>
              <a:noFill/>
            </p:spPr>
            <p:txBody>
              <a:bodyPr wrap="square" rtlCol="0">
                <a:spAutoFit/>
              </a:bodyPr>
              <a:lstStyle/>
              <a:p>
                <a:pPr algn="ctr"/>
                <a:r>
                  <a:rPr lang="en-US" sz="1400" dirty="0"/>
                  <a:t>Index build</a:t>
                </a:r>
              </a:p>
            </p:txBody>
          </p:sp>
        </p:grpSp>
        <p:grpSp>
          <p:nvGrpSpPr>
            <p:cNvPr id="26" name="Group 25">
              <a:extLst>
                <a:ext uri="{FF2B5EF4-FFF2-40B4-BE49-F238E27FC236}">
                  <a16:creationId xmlns:a16="http://schemas.microsoft.com/office/drawing/2014/main" id="{4E07B248-9105-78C4-59BE-4BBB6CA0E65C}"/>
                </a:ext>
              </a:extLst>
            </p:cNvPr>
            <p:cNvGrpSpPr/>
            <p:nvPr/>
          </p:nvGrpSpPr>
          <p:grpSpPr>
            <a:xfrm>
              <a:off x="3448235" y="2827986"/>
              <a:ext cx="1683981" cy="804985"/>
              <a:chOff x="1176450" y="2016369"/>
              <a:chExt cx="1683981" cy="804985"/>
            </a:xfrm>
          </p:grpSpPr>
          <p:sp>
            <p:nvSpPr>
              <p:cNvPr id="32" name="Rectangle: Rounded Corners 31">
                <a:extLst>
                  <a:ext uri="{FF2B5EF4-FFF2-40B4-BE49-F238E27FC236}">
                    <a16:creationId xmlns:a16="http://schemas.microsoft.com/office/drawing/2014/main" id="{F8333856-353B-5841-173B-B8667951C5C1}"/>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TextBox 32">
                <a:extLst>
                  <a:ext uri="{FF2B5EF4-FFF2-40B4-BE49-F238E27FC236}">
                    <a16:creationId xmlns:a16="http://schemas.microsoft.com/office/drawing/2014/main" id="{565EA9A4-1A62-6840-F5BF-EC10DCFD8A7E}"/>
                  </a:ext>
                </a:extLst>
              </p:cNvPr>
              <p:cNvSpPr txBox="1"/>
              <p:nvPr/>
            </p:nvSpPr>
            <p:spPr>
              <a:xfrm>
                <a:off x="1176450" y="2127644"/>
                <a:ext cx="1672493" cy="668445"/>
              </a:xfrm>
              <a:prstGeom prst="rect">
                <a:avLst/>
              </a:prstGeom>
              <a:noFill/>
            </p:spPr>
            <p:txBody>
              <a:bodyPr wrap="square" rtlCol="0">
                <a:spAutoFit/>
              </a:bodyPr>
              <a:lstStyle/>
              <a:p>
                <a:pPr algn="ctr"/>
                <a:r>
                  <a:rPr lang="en-US" sz="1400" dirty="0"/>
                  <a:t>HTML parser</a:t>
                </a:r>
              </a:p>
            </p:txBody>
          </p:sp>
        </p:grpSp>
        <p:cxnSp>
          <p:nvCxnSpPr>
            <p:cNvPr id="27" name="Straight Arrow Connector 26">
              <a:extLst>
                <a:ext uri="{FF2B5EF4-FFF2-40B4-BE49-F238E27FC236}">
                  <a16:creationId xmlns:a16="http://schemas.microsoft.com/office/drawing/2014/main" id="{FFAE2B07-94A5-7CF8-BD58-B79FE46823C5}"/>
                </a:ext>
              </a:extLst>
            </p:cNvPr>
            <p:cNvCxnSpPr>
              <a:cxnSpLocks/>
              <a:endCxn id="32" idx="0"/>
            </p:cNvCxnSpPr>
            <p:nvPr/>
          </p:nvCxnSpPr>
          <p:spPr>
            <a:xfrm>
              <a:off x="4295968" y="2382488"/>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EAE614D-E465-FEAA-2956-E82353736B84}"/>
                </a:ext>
              </a:extLst>
            </p:cNvPr>
            <p:cNvCxnSpPr>
              <a:cxnSpLocks/>
            </p:cNvCxnSpPr>
            <p:nvPr/>
          </p:nvCxnSpPr>
          <p:spPr>
            <a:xfrm flipV="1">
              <a:off x="5132216" y="323511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9B3DA63-C739-2565-9EFA-79F2F8BE5E52}"/>
                </a:ext>
              </a:extLst>
            </p:cNvPr>
            <p:cNvCxnSpPr>
              <a:cxnSpLocks/>
              <a:endCxn id="38" idx="1"/>
            </p:cNvCxnSpPr>
            <p:nvPr/>
          </p:nvCxnSpPr>
          <p:spPr>
            <a:xfrm>
              <a:off x="6428322" y="3639781"/>
              <a:ext cx="0" cy="677015"/>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A69517D8-2188-3F8C-3D07-7AC086CAB5BD}"/>
                </a:ext>
              </a:extLst>
            </p:cNvPr>
            <p:cNvSpPr txBox="1"/>
            <p:nvPr/>
          </p:nvSpPr>
          <p:spPr>
            <a:xfrm>
              <a:off x="1923401" y="1790918"/>
              <a:ext cx="1206055" cy="668444"/>
            </a:xfrm>
            <a:prstGeom prst="rect">
              <a:avLst/>
            </a:prstGeom>
            <a:noFill/>
          </p:spPr>
          <p:txBody>
            <a:bodyPr wrap="square" rtlCol="0">
              <a:spAutoFit/>
            </a:bodyPr>
            <a:lstStyle/>
            <a:p>
              <a:r>
                <a:rPr lang="en-US" sz="1400" dirty="0"/>
                <a:t>Seed list</a:t>
              </a:r>
            </a:p>
          </p:txBody>
        </p:sp>
        <p:cxnSp>
          <p:nvCxnSpPr>
            <p:cNvPr id="31" name="Straight Arrow Connector 30">
              <a:extLst>
                <a:ext uri="{FF2B5EF4-FFF2-40B4-BE49-F238E27FC236}">
                  <a16:creationId xmlns:a16="http://schemas.microsoft.com/office/drawing/2014/main" id="{48CC4113-C088-227D-8753-DB2E6545B349}"/>
                </a:ext>
              </a:extLst>
            </p:cNvPr>
            <p:cNvCxnSpPr>
              <a:cxnSpLocks/>
            </p:cNvCxnSpPr>
            <p:nvPr/>
          </p:nvCxnSpPr>
          <p:spPr>
            <a:xfrm flipV="1">
              <a:off x="3006668" y="1963496"/>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62142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F035F-36E8-FBF9-C8E0-DE672FE2066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4098918-AA16-C9ED-F10E-AB0229B69307}"/>
              </a:ext>
            </a:extLst>
          </p:cNvPr>
          <p:cNvSpPr txBox="1"/>
          <p:nvPr/>
        </p:nvSpPr>
        <p:spPr>
          <a:xfrm>
            <a:off x="736227" y="1252500"/>
            <a:ext cx="3588638" cy="2759730"/>
          </a:xfrm>
          <a:prstGeom prst="rect">
            <a:avLst/>
          </a:prstGeom>
          <a:noFill/>
        </p:spPr>
        <p:txBody>
          <a:bodyPr wrap="square" rtlCol="0">
            <a:spAutoFit/>
          </a:bodyPr>
          <a:lstStyle/>
          <a:p>
            <a:pPr>
              <a:spcAft>
                <a:spcPts val="800"/>
              </a:spcAft>
            </a:pPr>
            <a:r>
              <a:rPr lang="en-US" sz="2000" dirty="0"/>
              <a:t>The inverted word index operates like the index at the back of a book.</a:t>
            </a:r>
          </a:p>
          <a:p>
            <a:pPr>
              <a:spcAft>
                <a:spcPts val="800"/>
              </a:spcAft>
            </a:pPr>
            <a:r>
              <a:rPr lang="en-US" sz="2000" dirty="0"/>
              <a:t>An index in a book lists all pages where a word or topic appears.</a:t>
            </a:r>
          </a:p>
          <a:p>
            <a:pPr>
              <a:spcAft>
                <a:spcPts val="800"/>
              </a:spcAft>
            </a:pPr>
            <a:r>
              <a:rPr lang="en-US" sz="2000" dirty="0"/>
              <a:t>It’s called inverted because we think of the original text as the non-inverted form.</a:t>
            </a:r>
          </a:p>
        </p:txBody>
      </p:sp>
      <p:pic>
        <p:nvPicPr>
          <p:cNvPr id="3" name="Picture 2">
            <a:extLst>
              <a:ext uri="{FF2B5EF4-FFF2-40B4-BE49-F238E27FC236}">
                <a16:creationId xmlns:a16="http://schemas.microsoft.com/office/drawing/2014/main" id="{735CE2D6-C8ED-6839-3671-D3E87DF44F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314" y="165367"/>
            <a:ext cx="3860661" cy="5931243"/>
          </a:xfrm>
          <a:prstGeom prst="rect">
            <a:avLst/>
          </a:prstGeom>
        </p:spPr>
      </p:pic>
    </p:spTree>
    <p:extLst>
      <p:ext uri="{BB962C8B-B14F-4D97-AF65-F5344CB8AC3E}">
        <p14:creationId xmlns:p14="http://schemas.microsoft.com/office/powerpoint/2010/main" val="36416868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DAB48-1EBF-244F-6F83-791FB8F58B4F}"/>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E38F5B1-9E99-F1CA-B096-D094A7118F60}"/>
              </a:ext>
            </a:extLst>
          </p:cNvPr>
          <p:cNvSpPr txBox="1"/>
          <p:nvPr/>
        </p:nvSpPr>
        <p:spPr>
          <a:xfrm>
            <a:off x="736227" y="1252500"/>
            <a:ext cx="3588638" cy="1631216"/>
          </a:xfrm>
          <a:prstGeom prst="rect">
            <a:avLst/>
          </a:prstGeom>
          <a:noFill/>
        </p:spPr>
        <p:txBody>
          <a:bodyPr wrap="square" rtlCol="0">
            <a:spAutoFit/>
          </a:bodyPr>
          <a:lstStyle/>
          <a:p>
            <a:pPr>
              <a:spcAft>
                <a:spcPts val="800"/>
              </a:spcAft>
            </a:pPr>
            <a:r>
              <a:rPr lang="en-US" sz="2000" dirty="0"/>
              <a:t>If you want to know the list of pages where some combination of topics appears, all you need to do is find the intersections of the lists.</a:t>
            </a:r>
          </a:p>
        </p:txBody>
      </p:sp>
      <p:pic>
        <p:nvPicPr>
          <p:cNvPr id="3" name="Picture 2">
            <a:extLst>
              <a:ext uri="{FF2B5EF4-FFF2-40B4-BE49-F238E27FC236}">
                <a16:creationId xmlns:a16="http://schemas.microsoft.com/office/drawing/2014/main" id="{062EC139-9EBB-E9BC-7D89-63C58CA505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314" y="165367"/>
            <a:ext cx="3860661" cy="5931243"/>
          </a:xfrm>
          <a:prstGeom prst="rect">
            <a:avLst/>
          </a:prstGeom>
        </p:spPr>
      </p:pic>
    </p:spTree>
    <p:extLst>
      <p:ext uri="{BB962C8B-B14F-4D97-AF65-F5344CB8AC3E}">
        <p14:creationId xmlns:p14="http://schemas.microsoft.com/office/powerpoint/2010/main" val="1770406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84A01-0AAA-4E7F-E360-C2E38D5F493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DF1F906-E583-524D-83DE-DAE08E3E7930}"/>
              </a:ext>
            </a:extLst>
          </p:cNvPr>
          <p:cNvSpPr txBox="1"/>
          <p:nvPr/>
        </p:nvSpPr>
        <p:spPr>
          <a:xfrm>
            <a:off x="736227" y="1252500"/>
            <a:ext cx="3588638" cy="1015663"/>
          </a:xfrm>
          <a:prstGeom prst="rect">
            <a:avLst/>
          </a:prstGeom>
          <a:noFill/>
        </p:spPr>
        <p:txBody>
          <a:bodyPr wrap="square" rtlCol="0">
            <a:spAutoFit/>
          </a:bodyPr>
          <a:lstStyle/>
          <a:p>
            <a:pPr>
              <a:spcAft>
                <a:spcPts val="800"/>
              </a:spcAft>
            </a:pPr>
            <a:r>
              <a:rPr lang="en-US" sz="2000" dirty="0"/>
              <a:t>An inverted word list is a computer scientist’s term for an older idea.</a:t>
            </a:r>
          </a:p>
        </p:txBody>
      </p:sp>
      <p:pic>
        <p:nvPicPr>
          <p:cNvPr id="3" name="Picture 2">
            <a:extLst>
              <a:ext uri="{FF2B5EF4-FFF2-40B4-BE49-F238E27FC236}">
                <a16:creationId xmlns:a16="http://schemas.microsoft.com/office/drawing/2014/main" id="{25030E75-7AA6-4A29-892A-A7608FA50B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314" y="165367"/>
            <a:ext cx="3860661" cy="5931243"/>
          </a:xfrm>
          <a:prstGeom prst="rect">
            <a:avLst/>
          </a:prstGeom>
        </p:spPr>
      </p:pic>
    </p:spTree>
    <p:extLst>
      <p:ext uri="{BB962C8B-B14F-4D97-AF65-F5344CB8AC3E}">
        <p14:creationId xmlns:p14="http://schemas.microsoft.com/office/powerpoint/2010/main" val="13004567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AAFCDC-0DD7-06C6-1786-CFDC8CF361F4}"/>
              </a:ext>
            </a:extLst>
          </p:cNvPr>
          <p:cNvSpPr txBox="1"/>
          <p:nvPr/>
        </p:nvSpPr>
        <p:spPr>
          <a:xfrm>
            <a:off x="3888259" y="6132589"/>
            <a:ext cx="4917990" cy="276999"/>
          </a:xfrm>
          <a:prstGeom prst="rect">
            <a:avLst/>
          </a:prstGeom>
          <a:noFill/>
        </p:spPr>
        <p:txBody>
          <a:bodyPr wrap="square">
            <a:spAutoFit/>
          </a:bodyPr>
          <a:lstStyle/>
          <a:p>
            <a:r>
              <a:rPr lang="en-US" sz="1200" dirty="0"/>
              <a:t>Image source:  </a:t>
            </a:r>
            <a:r>
              <a:rPr lang="en-US" sz="1200" dirty="0">
                <a:hlinkClick r:id="rId2"/>
              </a:rPr>
              <a:t>https://www.historyofinformation.com/detail.php?id=3045</a:t>
            </a:r>
            <a:endParaRPr lang="en-US" sz="1200" dirty="0"/>
          </a:p>
        </p:txBody>
      </p:sp>
      <p:sp>
        <p:nvSpPr>
          <p:cNvPr id="6" name="TextBox 5">
            <a:extLst>
              <a:ext uri="{FF2B5EF4-FFF2-40B4-BE49-F238E27FC236}">
                <a16:creationId xmlns:a16="http://schemas.microsoft.com/office/drawing/2014/main" id="{BE7F6AC9-244E-1D43-5287-7E281C5150F3}"/>
              </a:ext>
            </a:extLst>
          </p:cNvPr>
          <p:cNvSpPr txBox="1"/>
          <p:nvPr/>
        </p:nvSpPr>
        <p:spPr>
          <a:xfrm>
            <a:off x="736227" y="1252500"/>
            <a:ext cx="3703969" cy="3170099"/>
          </a:xfrm>
          <a:prstGeom prst="rect">
            <a:avLst/>
          </a:prstGeom>
          <a:noFill/>
        </p:spPr>
        <p:txBody>
          <a:bodyPr wrap="square">
            <a:spAutoFit/>
          </a:bodyPr>
          <a:lstStyle/>
          <a:p>
            <a:r>
              <a:rPr lang="en-US" sz="2000" b="0" i="0" dirty="0">
                <a:solidFill>
                  <a:srgbClr val="202122"/>
                </a:solidFill>
                <a:effectLst/>
                <a:latin typeface="Arial" panose="020B0604020202020204" pitchFamily="34" charset="0"/>
              </a:rPr>
              <a:t>Historically, concordances have been used to search important works.</a:t>
            </a:r>
          </a:p>
          <a:p>
            <a:endParaRPr lang="en-US" sz="2000" b="0" i="0" dirty="0">
              <a:solidFill>
                <a:srgbClr val="202122"/>
              </a:solidFill>
              <a:effectLst/>
              <a:latin typeface="Arial" panose="020B0604020202020204" pitchFamily="34" charset="0"/>
            </a:endParaRPr>
          </a:p>
          <a:p>
            <a:r>
              <a:rPr lang="en-US" sz="2000" dirty="0">
                <a:solidFill>
                  <a:srgbClr val="202122"/>
                </a:solidFill>
                <a:latin typeface="Arial" panose="020B0604020202020204" pitchFamily="34" charset="0"/>
              </a:rPr>
              <a:t>A concordance is an alphabetical list of the words used in a book or body of work, listing every instance with its immediate context.</a:t>
            </a:r>
          </a:p>
          <a:p>
            <a:endParaRPr lang="en-US" sz="2000" dirty="0">
              <a:solidFill>
                <a:srgbClr val="202122"/>
              </a:solidFill>
              <a:latin typeface="Arial" panose="020B0604020202020204" pitchFamily="34" charset="0"/>
            </a:endParaRPr>
          </a:p>
        </p:txBody>
      </p:sp>
      <p:pic>
        <p:nvPicPr>
          <p:cNvPr id="7" name="Picture 2" descr="Title page of the first edition of Cruden's Concordance">
            <a:extLst>
              <a:ext uri="{FF2B5EF4-FFF2-40B4-BE49-F238E27FC236}">
                <a16:creationId xmlns:a16="http://schemas.microsoft.com/office/drawing/2014/main" id="{706B0515-E30A-8575-A7FA-7A5CBF1FB2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314" y="761390"/>
            <a:ext cx="3623011" cy="482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7928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4D36D-AE3A-CE9B-C0D7-52AA52BB7B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FDA74C4-C526-0976-FD14-2D195247EAFF}"/>
              </a:ext>
            </a:extLst>
          </p:cNvPr>
          <p:cNvSpPr txBox="1"/>
          <p:nvPr/>
        </p:nvSpPr>
        <p:spPr>
          <a:xfrm>
            <a:off x="3888259" y="6132589"/>
            <a:ext cx="4917990" cy="276999"/>
          </a:xfrm>
          <a:prstGeom prst="rect">
            <a:avLst/>
          </a:prstGeom>
          <a:noFill/>
        </p:spPr>
        <p:txBody>
          <a:bodyPr wrap="square">
            <a:spAutoFit/>
          </a:bodyPr>
          <a:lstStyle/>
          <a:p>
            <a:r>
              <a:rPr lang="en-US" sz="1200" dirty="0"/>
              <a:t>Image source:  </a:t>
            </a:r>
            <a:r>
              <a:rPr lang="en-US" sz="1200" dirty="0">
                <a:hlinkClick r:id="rId2"/>
              </a:rPr>
              <a:t>https://www.historyofinformation.com/detail.php?id=3045</a:t>
            </a:r>
            <a:endParaRPr lang="en-US" sz="1200" dirty="0"/>
          </a:p>
        </p:txBody>
      </p:sp>
      <p:sp>
        <p:nvSpPr>
          <p:cNvPr id="6" name="TextBox 5">
            <a:extLst>
              <a:ext uri="{FF2B5EF4-FFF2-40B4-BE49-F238E27FC236}">
                <a16:creationId xmlns:a16="http://schemas.microsoft.com/office/drawing/2014/main" id="{174F4E8D-1AC8-A3BD-20FC-0436BD605840}"/>
              </a:ext>
            </a:extLst>
          </p:cNvPr>
          <p:cNvSpPr txBox="1"/>
          <p:nvPr/>
        </p:nvSpPr>
        <p:spPr>
          <a:xfrm>
            <a:off x="736227" y="1252500"/>
            <a:ext cx="3703969" cy="2554545"/>
          </a:xfrm>
          <a:prstGeom prst="rect">
            <a:avLst/>
          </a:prstGeom>
          <a:noFill/>
        </p:spPr>
        <p:txBody>
          <a:bodyPr wrap="square">
            <a:spAutoFit/>
          </a:bodyPr>
          <a:lstStyle/>
          <a:p>
            <a:r>
              <a:rPr lang="en-US" sz="2000" b="0" i="0" dirty="0">
                <a:solidFill>
                  <a:srgbClr val="202122"/>
                </a:solidFill>
                <a:effectLst/>
                <a:latin typeface="Arial" panose="020B0604020202020204" pitchFamily="34" charset="0"/>
              </a:rPr>
              <a:t>The first Bible concordance was compiled for the Vulgate Bible by Hugh of St Cher (d.1262), who employed 500 </a:t>
            </a:r>
            <a:r>
              <a:rPr lang="en-US" sz="2000" i="0" dirty="0">
                <a:solidFill>
                  <a:srgbClr val="202122"/>
                </a:solidFill>
                <a:effectLst/>
                <a:latin typeface="Arial" panose="020B0604020202020204" pitchFamily="34" charset="0"/>
              </a:rPr>
              <a:t>friars to assist him.</a:t>
            </a:r>
          </a:p>
          <a:p>
            <a:endParaRPr lang="en-US" sz="2000" dirty="0">
              <a:solidFill>
                <a:srgbClr val="202122"/>
              </a:solidFill>
              <a:latin typeface="Arial" panose="020B0604020202020204" pitchFamily="34" charset="0"/>
            </a:endParaRPr>
          </a:p>
          <a:p>
            <a:r>
              <a:rPr lang="en-US" sz="2000" dirty="0">
                <a:solidFill>
                  <a:srgbClr val="202122"/>
                </a:solidFill>
                <a:latin typeface="Arial" panose="020B0604020202020204" pitchFamily="34" charset="0"/>
              </a:rPr>
              <a:t>The audience was priests preparing sermons.</a:t>
            </a:r>
          </a:p>
        </p:txBody>
      </p:sp>
      <p:pic>
        <p:nvPicPr>
          <p:cNvPr id="7" name="Picture 2" descr="Title page of the first edition of Cruden's Concordance">
            <a:extLst>
              <a:ext uri="{FF2B5EF4-FFF2-40B4-BE49-F238E27FC236}">
                <a16:creationId xmlns:a16="http://schemas.microsoft.com/office/drawing/2014/main" id="{97DF177F-D2B5-4E0F-A630-3BBD139B8B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314" y="761390"/>
            <a:ext cx="3623011" cy="482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284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2BBB4B-FD4D-694D-DC4A-FA3AFAA12CC7}"/>
              </a:ext>
            </a:extLst>
          </p:cNvPr>
          <p:cNvPicPr>
            <a:picLocks noChangeAspect="1"/>
          </p:cNvPicPr>
          <p:nvPr/>
        </p:nvPicPr>
        <p:blipFill>
          <a:blip r:embed="rId2"/>
          <a:stretch>
            <a:fillRect/>
          </a:stretch>
        </p:blipFill>
        <p:spPr>
          <a:xfrm>
            <a:off x="4291820" y="761390"/>
            <a:ext cx="4284505" cy="5301659"/>
          </a:xfrm>
          <a:prstGeom prst="rect">
            <a:avLst/>
          </a:prstGeom>
        </p:spPr>
      </p:pic>
      <p:sp>
        <p:nvSpPr>
          <p:cNvPr id="4" name="TextBox 3">
            <a:extLst>
              <a:ext uri="{FF2B5EF4-FFF2-40B4-BE49-F238E27FC236}">
                <a16:creationId xmlns:a16="http://schemas.microsoft.com/office/drawing/2014/main" id="{8538379A-0367-3FE5-87B9-70631DE57540}"/>
              </a:ext>
            </a:extLst>
          </p:cNvPr>
          <p:cNvSpPr txBox="1"/>
          <p:nvPr/>
        </p:nvSpPr>
        <p:spPr>
          <a:xfrm>
            <a:off x="736228" y="1252500"/>
            <a:ext cx="3069654" cy="2246769"/>
          </a:xfrm>
          <a:prstGeom prst="rect">
            <a:avLst/>
          </a:prstGeom>
          <a:noFill/>
        </p:spPr>
        <p:txBody>
          <a:bodyPr wrap="square">
            <a:spAutoFit/>
          </a:bodyPr>
          <a:lstStyle/>
          <a:p>
            <a:r>
              <a:rPr lang="en-US" sz="2000" dirty="0">
                <a:solidFill>
                  <a:srgbClr val="202122"/>
                </a:solidFill>
                <a:latin typeface="Arial" panose="020B0604020202020204" pitchFamily="34" charset="0"/>
              </a:rPr>
              <a:t>Here’s how an online Bible concordance works.</a:t>
            </a:r>
          </a:p>
          <a:p>
            <a:endParaRPr lang="en-US" sz="2000" dirty="0">
              <a:solidFill>
                <a:srgbClr val="202122"/>
              </a:solidFill>
              <a:latin typeface="Arial" panose="020B0604020202020204" pitchFamily="34" charset="0"/>
            </a:endParaRPr>
          </a:p>
          <a:p>
            <a:r>
              <a:rPr lang="en-US" sz="2000" dirty="0">
                <a:solidFill>
                  <a:srgbClr val="202122"/>
                </a:solidFill>
                <a:latin typeface="Arial" panose="020B0604020202020204" pitchFamily="34" charset="0"/>
              </a:rPr>
              <a:t>Notice how it gives the context.  For the Bible, that’s the whole verse.</a:t>
            </a:r>
          </a:p>
        </p:txBody>
      </p:sp>
      <p:sp>
        <p:nvSpPr>
          <p:cNvPr id="7" name="TextBox 6">
            <a:extLst>
              <a:ext uri="{FF2B5EF4-FFF2-40B4-BE49-F238E27FC236}">
                <a16:creationId xmlns:a16="http://schemas.microsoft.com/office/drawing/2014/main" id="{5622AA6F-5DD1-1326-9DF5-8702872C2D5D}"/>
              </a:ext>
            </a:extLst>
          </p:cNvPr>
          <p:cNvSpPr txBox="1"/>
          <p:nvPr/>
        </p:nvSpPr>
        <p:spPr>
          <a:xfrm>
            <a:off x="4703807" y="6155894"/>
            <a:ext cx="3739978" cy="307777"/>
          </a:xfrm>
          <a:prstGeom prst="rect">
            <a:avLst/>
          </a:prstGeom>
          <a:noFill/>
        </p:spPr>
        <p:txBody>
          <a:bodyPr wrap="square">
            <a:spAutoFit/>
          </a:bodyPr>
          <a:lstStyle/>
          <a:p>
            <a:r>
              <a:rPr lang="en-US" sz="1400" dirty="0">
                <a:hlinkClick r:id="rId3"/>
              </a:rPr>
              <a:t>https://thekingsbible.com/Search/SearchResults</a:t>
            </a:r>
            <a:endParaRPr lang="en-US" sz="1400" dirty="0"/>
          </a:p>
        </p:txBody>
      </p:sp>
    </p:spTree>
    <p:extLst>
      <p:ext uri="{BB962C8B-B14F-4D97-AF65-F5344CB8AC3E}">
        <p14:creationId xmlns:p14="http://schemas.microsoft.com/office/powerpoint/2010/main" val="17696186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422354E-9180-8741-BF91-602355F37B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806" y="761391"/>
            <a:ext cx="3872519" cy="514588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B210288-C559-E7DF-A869-287017325AEE}"/>
              </a:ext>
            </a:extLst>
          </p:cNvPr>
          <p:cNvSpPr txBox="1"/>
          <p:nvPr/>
        </p:nvSpPr>
        <p:spPr>
          <a:xfrm>
            <a:off x="736228" y="1252500"/>
            <a:ext cx="3069654" cy="3785652"/>
          </a:xfrm>
          <a:prstGeom prst="rect">
            <a:avLst/>
          </a:prstGeom>
          <a:noFill/>
        </p:spPr>
        <p:txBody>
          <a:bodyPr wrap="square">
            <a:spAutoFit/>
          </a:bodyPr>
          <a:lstStyle/>
          <a:p>
            <a:r>
              <a:rPr lang="en-US" sz="2000" dirty="0">
                <a:solidFill>
                  <a:srgbClr val="202122"/>
                </a:solidFill>
                <a:latin typeface="Arial" panose="020B0604020202020204" pitchFamily="34" charset="0"/>
              </a:rPr>
              <a:t>Concordances have also been created for the Vedas, Qur’an, the works of Shakespeare and other authors.</a:t>
            </a:r>
          </a:p>
          <a:p>
            <a:endParaRPr lang="en-US" sz="2000" dirty="0">
              <a:solidFill>
                <a:srgbClr val="202122"/>
              </a:solidFill>
              <a:latin typeface="Arial" panose="020B0604020202020204" pitchFamily="34" charset="0"/>
            </a:endParaRPr>
          </a:p>
          <a:p>
            <a:r>
              <a:rPr lang="en-US" sz="2000" dirty="0">
                <a:solidFill>
                  <a:srgbClr val="202122"/>
                </a:solidFill>
                <a:latin typeface="Arial" panose="020B0604020202020204" pitchFamily="34" charset="0"/>
              </a:rPr>
              <a:t>Before computers, they had to be constructed by hand.  So, they were only done for important works.</a:t>
            </a:r>
          </a:p>
          <a:p>
            <a:endParaRPr lang="en-US" sz="2000" dirty="0">
              <a:solidFill>
                <a:srgbClr val="202122"/>
              </a:solidFill>
              <a:latin typeface="Arial" panose="020B0604020202020204" pitchFamily="34" charset="0"/>
            </a:endParaRPr>
          </a:p>
          <a:p>
            <a:r>
              <a:rPr lang="en-US" sz="2000" dirty="0">
                <a:solidFill>
                  <a:srgbClr val="202122"/>
                </a:solidFill>
                <a:latin typeface="Arial" panose="020B0604020202020204" pitchFamily="34" charset="0"/>
              </a:rPr>
              <a:t>This one is 1000 pages.</a:t>
            </a:r>
          </a:p>
        </p:txBody>
      </p:sp>
    </p:spTree>
    <p:extLst>
      <p:ext uri="{BB962C8B-B14F-4D97-AF65-F5344CB8AC3E}">
        <p14:creationId xmlns:p14="http://schemas.microsoft.com/office/powerpoint/2010/main" val="17733436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90339-E3FA-E614-2EFE-675F5615628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4867ABE-A517-DB59-B5C4-03820D3AC782}"/>
              </a:ext>
            </a:extLst>
          </p:cNvPr>
          <p:cNvPicPr>
            <a:picLocks noChangeAspect="1"/>
          </p:cNvPicPr>
          <p:nvPr/>
        </p:nvPicPr>
        <p:blipFill>
          <a:blip r:embed="rId2"/>
          <a:stretch>
            <a:fillRect/>
          </a:stretch>
        </p:blipFill>
        <p:spPr>
          <a:xfrm>
            <a:off x="4704577" y="761392"/>
            <a:ext cx="3871747" cy="4790912"/>
          </a:xfrm>
          <a:prstGeom prst="rect">
            <a:avLst/>
          </a:prstGeom>
        </p:spPr>
      </p:pic>
      <p:sp>
        <p:nvSpPr>
          <p:cNvPr id="3" name="TextBox 2">
            <a:extLst>
              <a:ext uri="{FF2B5EF4-FFF2-40B4-BE49-F238E27FC236}">
                <a16:creationId xmlns:a16="http://schemas.microsoft.com/office/drawing/2014/main" id="{108FF57A-BBFD-2BAD-86CA-D31E71D8C5A4}"/>
              </a:ext>
            </a:extLst>
          </p:cNvPr>
          <p:cNvSpPr txBox="1"/>
          <p:nvPr/>
        </p:nvSpPr>
        <p:spPr>
          <a:xfrm>
            <a:off x="3974757" y="6205321"/>
            <a:ext cx="4411362" cy="307777"/>
          </a:xfrm>
          <a:prstGeom prst="rect">
            <a:avLst/>
          </a:prstGeom>
          <a:noFill/>
        </p:spPr>
        <p:txBody>
          <a:bodyPr wrap="square">
            <a:spAutoFit/>
          </a:bodyPr>
          <a:lstStyle/>
          <a:p>
            <a:r>
              <a:rPr lang="en-US" sz="1400" dirty="0"/>
              <a:t>https://www.opensourceshakespeare.org/concordance/</a:t>
            </a:r>
          </a:p>
        </p:txBody>
      </p:sp>
      <p:sp>
        <p:nvSpPr>
          <p:cNvPr id="5" name="TextBox 4">
            <a:extLst>
              <a:ext uri="{FF2B5EF4-FFF2-40B4-BE49-F238E27FC236}">
                <a16:creationId xmlns:a16="http://schemas.microsoft.com/office/drawing/2014/main" id="{66DCB15C-843B-BD36-17EC-B19E49EF2995}"/>
              </a:ext>
            </a:extLst>
          </p:cNvPr>
          <p:cNvSpPr txBox="1"/>
          <p:nvPr/>
        </p:nvSpPr>
        <p:spPr>
          <a:xfrm>
            <a:off x="736228" y="1252500"/>
            <a:ext cx="3069654" cy="1015663"/>
          </a:xfrm>
          <a:prstGeom prst="rect">
            <a:avLst/>
          </a:prstGeom>
          <a:noFill/>
        </p:spPr>
        <p:txBody>
          <a:bodyPr wrap="square">
            <a:spAutoFit/>
          </a:bodyPr>
          <a:lstStyle/>
          <a:p>
            <a:r>
              <a:rPr lang="en-US" sz="2000" dirty="0">
                <a:solidFill>
                  <a:srgbClr val="202122"/>
                </a:solidFill>
                <a:latin typeface="Arial" panose="020B0604020202020204" pitchFamily="34" charset="0"/>
              </a:rPr>
              <a:t>Here’s how an online Shakespeare concordance.</a:t>
            </a:r>
          </a:p>
        </p:txBody>
      </p:sp>
    </p:spTree>
    <p:extLst>
      <p:ext uri="{BB962C8B-B14F-4D97-AF65-F5344CB8AC3E}">
        <p14:creationId xmlns:p14="http://schemas.microsoft.com/office/powerpoint/2010/main" val="19953755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7BCC3D-08D9-41D5-22A1-9B2FB040F075}"/>
              </a:ext>
            </a:extLst>
          </p:cNvPr>
          <p:cNvSpPr txBox="1"/>
          <p:nvPr/>
        </p:nvSpPr>
        <p:spPr>
          <a:xfrm>
            <a:off x="3974757" y="6205321"/>
            <a:ext cx="4411362" cy="307777"/>
          </a:xfrm>
          <a:prstGeom prst="rect">
            <a:avLst/>
          </a:prstGeom>
          <a:noFill/>
        </p:spPr>
        <p:txBody>
          <a:bodyPr wrap="square">
            <a:spAutoFit/>
          </a:bodyPr>
          <a:lstStyle/>
          <a:p>
            <a:r>
              <a:rPr lang="en-US" sz="1400" dirty="0"/>
              <a:t>https://www.opensourceshakespeare.org/concordance/</a:t>
            </a:r>
          </a:p>
        </p:txBody>
      </p:sp>
      <p:pic>
        <p:nvPicPr>
          <p:cNvPr id="6" name="Picture 5">
            <a:extLst>
              <a:ext uri="{FF2B5EF4-FFF2-40B4-BE49-F238E27FC236}">
                <a16:creationId xmlns:a16="http://schemas.microsoft.com/office/drawing/2014/main" id="{9577F450-288A-33FA-2730-35377BA3F5CD}"/>
              </a:ext>
            </a:extLst>
          </p:cNvPr>
          <p:cNvPicPr>
            <a:picLocks noChangeAspect="1"/>
          </p:cNvPicPr>
          <p:nvPr/>
        </p:nvPicPr>
        <p:blipFill>
          <a:blip r:embed="rId2"/>
          <a:stretch>
            <a:fillRect/>
          </a:stretch>
        </p:blipFill>
        <p:spPr>
          <a:xfrm>
            <a:off x="4704578" y="761392"/>
            <a:ext cx="3871747" cy="4790912"/>
          </a:xfrm>
          <a:prstGeom prst="rect">
            <a:avLst/>
          </a:prstGeom>
        </p:spPr>
      </p:pic>
      <p:sp>
        <p:nvSpPr>
          <p:cNvPr id="7" name="TextBox 6">
            <a:extLst>
              <a:ext uri="{FF2B5EF4-FFF2-40B4-BE49-F238E27FC236}">
                <a16:creationId xmlns:a16="http://schemas.microsoft.com/office/drawing/2014/main" id="{5684AFA2-7951-257C-686E-591F6750AE67}"/>
              </a:ext>
            </a:extLst>
          </p:cNvPr>
          <p:cNvSpPr txBox="1"/>
          <p:nvPr/>
        </p:nvSpPr>
        <p:spPr>
          <a:xfrm>
            <a:off x="736228" y="1252500"/>
            <a:ext cx="3069654" cy="1323439"/>
          </a:xfrm>
          <a:prstGeom prst="rect">
            <a:avLst/>
          </a:prstGeom>
          <a:noFill/>
        </p:spPr>
        <p:txBody>
          <a:bodyPr wrap="square">
            <a:spAutoFit/>
          </a:bodyPr>
          <a:lstStyle/>
          <a:p>
            <a:r>
              <a:rPr lang="en-US" sz="2000" dirty="0">
                <a:solidFill>
                  <a:srgbClr val="202122"/>
                </a:solidFill>
                <a:latin typeface="Arial" panose="020B0604020202020204" pitchFamily="34" charset="0"/>
              </a:rPr>
              <a:t>If I search for stars, I can find all the lines that mention stars and who said it.</a:t>
            </a:r>
          </a:p>
        </p:txBody>
      </p:sp>
    </p:spTree>
    <p:extLst>
      <p:ext uri="{BB962C8B-B14F-4D97-AF65-F5344CB8AC3E}">
        <p14:creationId xmlns:p14="http://schemas.microsoft.com/office/powerpoint/2010/main" val="37205532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A57B34F-4537-4D71-814E-D2C442192D42}"/>
              </a:ext>
            </a:extLst>
          </p:cNvPr>
          <p:cNvSpPr txBox="1"/>
          <p:nvPr/>
        </p:nvSpPr>
        <p:spPr>
          <a:xfrm>
            <a:off x="747009" y="1340012"/>
            <a:ext cx="7855780" cy="769441"/>
          </a:xfrm>
          <a:prstGeom prst="rect">
            <a:avLst/>
          </a:prstGeom>
          <a:noFill/>
        </p:spPr>
        <p:txBody>
          <a:bodyPr wrap="square" rtlCol="0">
            <a:spAutoFit/>
          </a:bodyPr>
          <a:lstStyle/>
          <a:p>
            <a:pPr>
              <a:spcAft>
                <a:spcPts val="800"/>
              </a:spcAft>
            </a:pPr>
            <a:r>
              <a:rPr lang="en-US" sz="2200" dirty="0"/>
              <a:t>In your search engine you’ll create an index as file containing the list of URLs contained in the index and the inverted word index.</a:t>
            </a:r>
          </a:p>
        </p:txBody>
      </p:sp>
      <p:grpSp>
        <p:nvGrpSpPr>
          <p:cNvPr id="2" name="Group 1">
            <a:extLst>
              <a:ext uri="{FF2B5EF4-FFF2-40B4-BE49-F238E27FC236}">
                <a16:creationId xmlns:a16="http://schemas.microsoft.com/office/drawing/2014/main" id="{63B6BD6B-920B-BE26-A6A8-EF08F4D7BDB8}"/>
              </a:ext>
            </a:extLst>
          </p:cNvPr>
          <p:cNvGrpSpPr/>
          <p:nvPr/>
        </p:nvGrpSpPr>
        <p:grpSpPr>
          <a:xfrm>
            <a:off x="679544" y="3429000"/>
            <a:ext cx="7784911" cy="843456"/>
            <a:chOff x="747009" y="4674532"/>
            <a:chExt cx="7784911" cy="843456"/>
          </a:xfrm>
        </p:grpSpPr>
        <p:sp>
          <p:nvSpPr>
            <p:cNvPr id="24" name="Rectangle 23">
              <a:extLst>
                <a:ext uri="{FF2B5EF4-FFF2-40B4-BE49-F238E27FC236}">
                  <a16:creationId xmlns:a16="http://schemas.microsoft.com/office/drawing/2014/main" id="{3AEC8DDB-8249-4124-BFCB-8004A78122ED}"/>
                </a:ext>
              </a:extLst>
            </p:cNvPr>
            <p:cNvSpPr/>
            <p:nvPr/>
          </p:nvSpPr>
          <p:spPr>
            <a:xfrm>
              <a:off x="747009" y="4674533"/>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List of URLS</a:t>
              </a:r>
            </a:p>
          </p:txBody>
        </p:sp>
        <p:sp>
          <p:nvSpPr>
            <p:cNvPr id="25" name="Rectangle 24">
              <a:extLst>
                <a:ext uri="{FF2B5EF4-FFF2-40B4-BE49-F238E27FC236}">
                  <a16:creationId xmlns:a16="http://schemas.microsoft.com/office/drawing/2014/main" id="{12A38C75-49A6-4B25-AC9D-8D6A2D45B845}"/>
                </a:ext>
              </a:extLst>
            </p:cNvPr>
            <p:cNvSpPr/>
            <p:nvPr/>
          </p:nvSpPr>
          <p:spPr>
            <a:xfrm>
              <a:off x="2124716" y="4674532"/>
              <a:ext cx="6407204"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Inverted word index</a:t>
              </a:r>
            </a:p>
          </p:txBody>
        </p:sp>
      </p:grpSp>
    </p:spTree>
    <p:extLst>
      <p:ext uri="{BB962C8B-B14F-4D97-AF65-F5344CB8AC3E}">
        <p14:creationId xmlns:p14="http://schemas.microsoft.com/office/powerpoint/2010/main" val="9591022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8A6916-5044-414E-9777-6EFEDD65BB14}"/>
              </a:ext>
            </a:extLst>
          </p:cNvPr>
          <p:cNvSpPr/>
          <p:nvPr/>
        </p:nvSpPr>
        <p:spPr>
          <a:xfrm>
            <a:off x="727989" y="1068836"/>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FC3334D-E670-4832-9BD4-5E5AD153E420}"/>
              </a:ext>
            </a:extLst>
          </p:cNvPr>
          <p:cNvSpPr/>
          <p:nvPr/>
        </p:nvSpPr>
        <p:spPr>
          <a:xfrm>
            <a:off x="727989" y="106883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Dictionary</a:t>
            </a:r>
          </a:p>
        </p:txBody>
      </p:sp>
      <p:sp>
        <p:nvSpPr>
          <p:cNvPr id="5" name="Rectangle 4">
            <a:extLst>
              <a:ext uri="{FF2B5EF4-FFF2-40B4-BE49-F238E27FC236}">
                <a16:creationId xmlns:a16="http://schemas.microsoft.com/office/drawing/2014/main" id="{5C0B8DB1-F04C-4E77-9B04-5B00EC923190}"/>
              </a:ext>
            </a:extLst>
          </p:cNvPr>
          <p:cNvSpPr/>
          <p:nvPr/>
        </p:nvSpPr>
        <p:spPr>
          <a:xfrm>
            <a:off x="2105696" y="106883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6" name="Rectangle 5">
            <a:extLst>
              <a:ext uri="{FF2B5EF4-FFF2-40B4-BE49-F238E27FC236}">
                <a16:creationId xmlns:a16="http://schemas.microsoft.com/office/drawing/2014/main" id="{2455F34A-1833-4CFC-82B0-37933AA79334}"/>
              </a:ext>
            </a:extLst>
          </p:cNvPr>
          <p:cNvSpPr/>
          <p:nvPr/>
        </p:nvSpPr>
        <p:spPr>
          <a:xfrm>
            <a:off x="3535251" y="1066575"/>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7" name="Rectangle 6">
            <a:extLst>
              <a:ext uri="{FF2B5EF4-FFF2-40B4-BE49-F238E27FC236}">
                <a16:creationId xmlns:a16="http://schemas.microsoft.com/office/drawing/2014/main" id="{A6870A22-8154-41FB-A60E-E41F16EFB4AD}"/>
              </a:ext>
            </a:extLst>
          </p:cNvPr>
          <p:cNvSpPr/>
          <p:nvPr/>
        </p:nvSpPr>
        <p:spPr>
          <a:xfrm>
            <a:off x="7154214"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8" name="Rectangle 7">
            <a:extLst>
              <a:ext uri="{FF2B5EF4-FFF2-40B4-BE49-F238E27FC236}">
                <a16:creationId xmlns:a16="http://schemas.microsoft.com/office/drawing/2014/main" id="{0DFFA098-0341-43A1-AAE2-5154D1169B09}"/>
              </a:ext>
            </a:extLst>
          </p:cNvPr>
          <p:cNvSpPr/>
          <p:nvPr/>
        </p:nvSpPr>
        <p:spPr>
          <a:xfrm>
            <a:off x="4964806" y="1066574"/>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Posting list</a:t>
            </a:r>
          </a:p>
        </p:txBody>
      </p:sp>
      <p:sp>
        <p:nvSpPr>
          <p:cNvPr id="9" name="Rectangle 8">
            <a:extLst>
              <a:ext uri="{FF2B5EF4-FFF2-40B4-BE49-F238E27FC236}">
                <a16:creationId xmlns:a16="http://schemas.microsoft.com/office/drawing/2014/main" id="{D2E0828F-C753-4380-8DA9-C76D9967C282}"/>
              </a:ext>
            </a:extLst>
          </p:cNvPr>
          <p:cNvSpPr/>
          <p:nvPr/>
        </p:nvSpPr>
        <p:spPr>
          <a:xfrm>
            <a:off x="6394361" y="1066574"/>
            <a:ext cx="759853"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10" name="Rectangle 9">
            <a:extLst>
              <a:ext uri="{FF2B5EF4-FFF2-40B4-BE49-F238E27FC236}">
                <a16:creationId xmlns:a16="http://schemas.microsoft.com/office/drawing/2014/main" id="{33F8184E-AE28-4FAE-BA49-3C953775FCB1}"/>
              </a:ext>
            </a:extLst>
          </p:cNvPr>
          <p:cNvSpPr/>
          <p:nvPr/>
        </p:nvSpPr>
        <p:spPr>
          <a:xfrm>
            <a:off x="727989" y="2779580"/>
            <a:ext cx="7803931" cy="84345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CBBD87-70B0-4092-B6C6-0169B46040BF}"/>
              </a:ext>
            </a:extLst>
          </p:cNvPr>
          <p:cNvSpPr/>
          <p:nvPr/>
        </p:nvSpPr>
        <p:spPr>
          <a:xfrm>
            <a:off x="727989" y="2779580"/>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Common Header</a:t>
            </a:r>
          </a:p>
        </p:txBody>
      </p:sp>
      <p:sp>
        <p:nvSpPr>
          <p:cNvPr id="12" name="Rectangle 11">
            <a:extLst>
              <a:ext uri="{FF2B5EF4-FFF2-40B4-BE49-F238E27FC236}">
                <a16:creationId xmlns:a16="http://schemas.microsoft.com/office/drawing/2014/main" id="{404B72A0-B39F-4F30-8480-4B3AA4CB8547}"/>
              </a:ext>
            </a:extLst>
          </p:cNvPr>
          <p:cNvSpPr/>
          <p:nvPr/>
        </p:nvSpPr>
        <p:spPr>
          <a:xfrm>
            <a:off x="2105696" y="2779579"/>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13" name="Rectangle 12">
            <a:extLst>
              <a:ext uri="{FF2B5EF4-FFF2-40B4-BE49-F238E27FC236}">
                <a16:creationId xmlns:a16="http://schemas.microsoft.com/office/drawing/2014/main" id="{B0BD6581-13AC-45A9-8ABA-C168A1FAC0C6}"/>
              </a:ext>
            </a:extLst>
          </p:cNvPr>
          <p:cNvSpPr/>
          <p:nvPr/>
        </p:nvSpPr>
        <p:spPr>
          <a:xfrm>
            <a:off x="3535251" y="2777319"/>
            <a:ext cx="1429555" cy="84345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Index</a:t>
            </a:r>
          </a:p>
        </p:txBody>
      </p:sp>
      <p:sp>
        <p:nvSpPr>
          <p:cNvPr id="15" name="Rectangle 14">
            <a:extLst>
              <a:ext uri="{FF2B5EF4-FFF2-40B4-BE49-F238E27FC236}">
                <a16:creationId xmlns:a16="http://schemas.microsoft.com/office/drawing/2014/main" id="{8CAC36F2-D8C3-48D6-85CB-9DD44918A2EF}"/>
              </a:ext>
            </a:extLst>
          </p:cNvPr>
          <p:cNvSpPr/>
          <p:nvPr/>
        </p:nvSpPr>
        <p:spPr>
          <a:xfrm>
            <a:off x="4964807"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7" name="Rectangle 16">
            <a:extLst>
              <a:ext uri="{FF2B5EF4-FFF2-40B4-BE49-F238E27FC236}">
                <a16:creationId xmlns:a16="http://schemas.microsoft.com/office/drawing/2014/main" id="{C7255592-0F40-4412-AA88-9FD485F0E8C6}"/>
              </a:ext>
            </a:extLst>
          </p:cNvPr>
          <p:cNvSpPr/>
          <p:nvPr/>
        </p:nvSpPr>
        <p:spPr>
          <a:xfrm>
            <a:off x="5602311"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8" name="Rectangle 17">
            <a:extLst>
              <a:ext uri="{FF2B5EF4-FFF2-40B4-BE49-F238E27FC236}">
                <a16:creationId xmlns:a16="http://schemas.microsoft.com/office/drawing/2014/main" id="{70C81402-5B8E-44E2-B159-B0FCCBE57B2A}"/>
              </a:ext>
            </a:extLst>
          </p:cNvPr>
          <p:cNvSpPr/>
          <p:nvPr/>
        </p:nvSpPr>
        <p:spPr>
          <a:xfrm>
            <a:off x="6239815" y="2777318"/>
            <a:ext cx="637504" cy="843455"/>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Post</a:t>
            </a:r>
          </a:p>
        </p:txBody>
      </p:sp>
      <p:sp>
        <p:nvSpPr>
          <p:cNvPr id="19" name="Rectangle 18">
            <a:extLst>
              <a:ext uri="{FF2B5EF4-FFF2-40B4-BE49-F238E27FC236}">
                <a16:creationId xmlns:a16="http://schemas.microsoft.com/office/drawing/2014/main" id="{8FACC74C-2365-4B79-8388-685EF9E776BA}"/>
              </a:ext>
            </a:extLst>
          </p:cNvPr>
          <p:cNvSpPr/>
          <p:nvPr/>
        </p:nvSpPr>
        <p:spPr>
          <a:xfrm>
            <a:off x="7514823" y="2777318"/>
            <a:ext cx="1043188" cy="843455"/>
          </a:xfrm>
          <a:prstGeom prst="rect">
            <a:avLst/>
          </a:prstGeom>
          <a:solidFill>
            <a:srgbClr val="E7DA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Sentinel</a:t>
            </a:r>
          </a:p>
        </p:txBody>
      </p:sp>
      <p:sp>
        <p:nvSpPr>
          <p:cNvPr id="21" name="Rectangle 20">
            <a:extLst>
              <a:ext uri="{FF2B5EF4-FFF2-40B4-BE49-F238E27FC236}">
                <a16:creationId xmlns:a16="http://schemas.microsoft.com/office/drawing/2014/main" id="{3800A941-88A1-45AE-891E-E7C3431C6895}"/>
              </a:ext>
            </a:extLst>
          </p:cNvPr>
          <p:cNvSpPr/>
          <p:nvPr/>
        </p:nvSpPr>
        <p:spPr>
          <a:xfrm>
            <a:off x="6877317" y="2779579"/>
            <a:ext cx="637504" cy="838932"/>
          </a:xfrm>
          <a:prstGeom prst="rect">
            <a:avLst/>
          </a:prstGeom>
          <a:solidFill>
            <a:srgbClr val="F3F4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t>
            </a:r>
          </a:p>
        </p:txBody>
      </p:sp>
      <p:sp>
        <p:nvSpPr>
          <p:cNvPr id="22" name="TextBox 21">
            <a:extLst>
              <a:ext uri="{FF2B5EF4-FFF2-40B4-BE49-F238E27FC236}">
                <a16:creationId xmlns:a16="http://schemas.microsoft.com/office/drawing/2014/main" id="{BB960AEF-1A8A-4A96-8BD7-F9947614330C}"/>
              </a:ext>
            </a:extLst>
          </p:cNvPr>
          <p:cNvSpPr txBox="1"/>
          <p:nvPr/>
        </p:nvSpPr>
        <p:spPr>
          <a:xfrm>
            <a:off x="727989" y="618187"/>
            <a:ext cx="7855780" cy="369332"/>
          </a:xfrm>
          <a:prstGeom prst="rect">
            <a:avLst/>
          </a:prstGeom>
          <a:noFill/>
        </p:spPr>
        <p:txBody>
          <a:bodyPr wrap="square" rtlCol="0">
            <a:spAutoFit/>
          </a:bodyPr>
          <a:lstStyle/>
          <a:p>
            <a:r>
              <a:rPr lang="en-US" dirty="0"/>
              <a:t>The inverted word index</a:t>
            </a:r>
          </a:p>
        </p:txBody>
      </p:sp>
      <p:sp>
        <p:nvSpPr>
          <p:cNvPr id="23" name="TextBox 22">
            <a:extLst>
              <a:ext uri="{FF2B5EF4-FFF2-40B4-BE49-F238E27FC236}">
                <a16:creationId xmlns:a16="http://schemas.microsoft.com/office/drawing/2014/main" id="{88799369-9A8C-4547-8D67-B93A69214F85}"/>
              </a:ext>
            </a:extLst>
          </p:cNvPr>
          <p:cNvSpPr txBox="1"/>
          <p:nvPr/>
        </p:nvSpPr>
        <p:spPr>
          <a:xfrm>
            <a:off x="727989" y="2405724"/>
            <a:ext cx="7855780" cy="369332"/>
          </a:xfrm>
          <a:prstGeom prst="rect">
            <a:avLst/>
          </a:prstGeom>
          <a:noFill/>
        </p:spPr>
        <p:txBody>
          <a:bodyPr wrap="square" rtlCol="0">
            <a:spAutoFit/>
          </a:bodyPr>
          <a:lstStyle/>
          <a:p>
            <a:r>
              <a:rPr lang="en-US" dirty="0"/>
              <a:t>A posting list</a:t>
            </a:r>
          </a:p>
        </p:txBody>
      </p:sp>
      <p:sp>
        <p:nvSpPr>
          <p:cNvPr id="25" name="Rectangle 24">
            <a:extLst>
              <a:ext uri="{FF2B5EF4-FFF2-40B4-BE49-F238E27FC236}">
                <a16:creationId xmlns:a16="http://schemas.microsoft.com/office/drawing/2014/main" id="{C4459789-2AD2-4DF7-B962-429FFA5FF247}"/>
              </a:ext>
            </a:extLst>
          </p:cNvPr>
          <p:cNvSpPr/>
          <p:nvPr/>
        </p:nvSpPr>
        <p:spPr>
          <a:xfrm>
            <a:off x="727989" y="4464566"/>
            <a:ext cx="1377707" cy="84345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Delta from previous post</a:t>
            </a:r>
          </a:p>
        </p:txBody>
      </p:sp>
      <p:sp>
        <p:nvSpPr>
          <p:cNvPr id="26" name="Rectangle 25">
            <a:extLst>
              <a:ext uri="{FF2B5EF4-FFF2-40B4-BE49-F238E27FC236}">
                <a16:creationId xmlns:a16="http://schemas.microsoft.com/office/drawing/2014/main" id="{022BE36B-4D27-4D7B-A821-FC1434C8C910}"/>
              </a:ext>
            </a:extLst>
          </p:cNvPr>
          <p:cNvSpPr/>
          <p:nvPr/>
        </p:nvSpPr>
        <p:spPr>
          <a:xfrm>
            <a:off x="2105696" y="4464565"/>
            <a:ext cx="1429555" cy="843455"/>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Type-specific data</a:t>
            </a:r>
          </a:p>
        </p:txBody>
      </p:sp>
      <p:sp>
        <p:nvSpPr>
          <p:cNvPr id="33" name="TextBox 32">
            <a:extLst>
              <a:ext uri="{FF2B5EF4-FFF2-40B4-BE49-F238E27FC236}">
                <a16:creationId xmlns:a16="http://schemas.microsoft.com/office/drawing/2014/main" id="{605E8471-A681-4FF4-96C6-B059260BC861}"/>
              </a:ext>
            </a:extLst>
          </p:cNvPr>
          <p:cNvSpPr txBox="1"/>
          <p:nvPr/>
        </p:nvSpPr>
        <p:spPr>
          <a:xfrm>
            <a:off x="727989" y="4090710"/>
            <a:ext cx="7855780" cy="369332"/>
          </a:xfrm>
          <a:prstGeom prst="rect">
            <a:avLst/>
          </a:prstGeom>
          <a:noFill/>
        </p:spPr>
        <p:txBody>
          <a:bodyPr wrap="square" rtlCol="0">
            <a:spAutoFit/>
          </a:bodyPr>
          <a:lstStyle/>
          <a:p>
            <a:r>
              <a:rPr lang="en-US" dirty="0"/>
              <a:t>An individual post</a:t>
            </a:r>
          </a:p>
        </p:txBody>
      </p:sp>
    </p:spTree>
    <p:extLst>
      <p:ext uri="{BB962C8B-B14F-4D97-AF65-F5344CB8AC3E}">
        <p14:creationId xmlns:p14="http://schemas.microsoft.com/office/powerpoint/2010/main" val="14737037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E66C-07AF-4C30-8176-2C8EF159CB05}"/>
              </a:ext>
            </a:extLst>
          </p:cNvPr>
          <p:cNvSpPr>
            <a:spLocks noGrp="1"/>
          </p:cNvSpPr>
          <p:nvPr>
            <p:ph type="title"/>
          </p:nvPr>
        </p:nvSpPr>
        <p:spPr/>
        <p:txBody>
          <a:bodyPr/>
          <a:lstStyle/>
          <a:p>
            <a:r>
              <a:rPr lang="en-US" dirty="0"/>
              <a:t>constraint solver</a:t>
            </a:r>
          </a:p>
        </p:txBody>
      </p:sp>
      <p:sp>
        <p:nvSpPr>
          <p:cNvPr id="3" name="Content Placeholder 2">
            <a:extLst>
              <a:ext uri="{FF2B5EF4-FFF2-40B4-BE49-F238E27FC236}">
                <a16:creationId xmlns:a16="http://schemas.microsoft.com/office/drawing/2014/main" id="{0A86F99E-3027-4C82-94FE-53DB712D2D09}"/>
              </a:ext>
            </a:extLst>
          </p:cNvPr>
          <p:cNvSpPr>
            <a:spLocks noGrp="1"/>
          </p:cNvSpPr>
          <p:nvPr>
            <p:ph idx="1"/>
          </p:nvPr>
        </p:nvSpPr>
        <p:spPr>
          <a:xfrm>
            <a:off x="5277394" y="1600200"/>
            <a:ext cx="3409405" cy="4525963"/>
          </a:xfrm>
        </p:spPr>
        <p:txBody>
          <a:bodyPr>
            <a:normAutofit/>
          </a:bodyPr>
          <a:lstStyle/>
          <a:p>
            <a:pPr marL="0" indent="0">
              <a:buNone/>
            </a:pPr>
            <a:r>
              <a:rPr lang="en-US" sz="2000" dirty="0"/>
              <a:t>Given an inverted word index and a constraint, e.g., a list of words that must appear together or as a phrase in a document, find the list of matching documents. </a:t>
            </a:r>
          </a:p>
          <a:p>
            <a:pPr marL="0" indent="0">
              <a:buNone/>
            </a:pPr>
            <a:endParaRPr lang="en-US" sz="2000" dirty="0"/>
          </a:p>
        </p:txBody>
      </p:sp>
      <p:grpSp>
        <p:nvGrpSpPr>
          <p:cNvPr id="4" name="Group 3">
            <a:extLst>
              <a:ext uri="{FF2B5EF4-FFF2-40B4-BE49-F238E27FC236}">
                <a16:creationId xmlns:a16="http://schemas.microsoft.com/office/drawing/2014/main" id="{B0A327C5-7A07-4DDC-56F4-BE86FE97CC2F}"/>
              </a:ext>
            </a:extLst>
          </p:cNvPr>
          <p:cNvGrpSpPr/>
          <p:nvPr/>
        </p:nvGrpSpPr>
        <p:grpSpPr>
          <a:xfrm>
            <a:off x="213360" y="1417638"/>
            <a:ext cx="4831781" cy="3381484"/>
            <a:chOff x="10012" y="1612506"/>
            <a:chExt cx="9074503" cy="4934048"/>
          </a:xfrm>
        </p:grpSpPr>
        <p:grpSp>
          <p:nvGrpSpPr>
            <p:cNvPr id="5" name="Group 4">
              <a:extLst>
                <a:ext uri="{FF2B5EF4-FFF2-40B4-BE49-F238E27FC236}">
                  <a16:creationId xmlns:a16="http://schemas.microsoft.com/office/drawing/2014/main" id="{BCEFC8C8-C982-EBC9-26E7-D2A2516BCECB}"/>
                </a:ext>
              </a:extLst>
            </p:cNvPr>
            <p:cNvGrpSpPr/>
            <p:nvPr/>
          </p:nvGrpSpPr>
          <p:grpSpPr>
            <a:xfrm>
              <a:off x="3633076" y="5328057"/>
              <a:ext cx="1995954" cy="1218497"/>
              <a:chOff x="3645312" y="3879473"/>
              <a:chExt cx="2084282" cy="1181757"/>
            </a:xfrm>
          </p:grpSpPr>
          <p:sp>
            <p:nvSpPr>
              <p:cNvPr id="30" name="Flowchart: Magnetic Disk 29">
                <a:extLst>
                  <a:ext uri="{FF2B5EF4-FFF2-40B4-BE49-F238E27FC236}">
                    <a16:creationId xmlns:a16="http://schemas.microsoft.com/office/drawing/2014/main" id="{0F5D5448-477F-9CD3-34F6-AB90F3F721B6}"/>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1" name="TextBox 30">
                <a:extLst>
                  <a:ext uri="{FF2B5EF4-FFF2-40B4-BE49-F238E27FC236}">
                    <a16:creationId xmlns:a16="http://schemas.microsoft.com/office/drawing/2014/main" id="{872046BE-A1E5-EC09-AFEC-D71327C1D578}"/>
                  </a:ext>
                </a:extLst>
              </p:cNvPr>
              <p:cNvSpPr txBox="1"/>
              <p:nvPr/>
            </p:nvSpPr>
            <p:spPr>
              <a:xfrm>
                <a:off x="3645314" y="4355197"/>
                <a:ext cx="2084280" cy="370215"/>
              </a:xfrm>
              <a:prstGeom prst="rect">
                <a:avLst/>
              </a:prstGeom>
              <a:noFill/>
            </p:spPr>
            <p:txBody>
              <a:bodyPr wrap="square" rtlCol="0">
                <a:spAutoFit/>
              </a:bodyPr>
              <a:lstStyle/>
              <a:p>
                <a:pPr algn="ctr"/>
                <a:r>
                  <a:rPr lang="en-US" sz="1100" dirty="0"/>
                  <a:t>Index files</a:t>
                </a:r>
              </a:p>
            </p:txBody>
          </p:sp>
        </p:grpSp>
        <p:grpSp>
          <p:nvGrpSpPr>
            <p:cNvPr id="6" name="Group 5">
              <a:extLst>
                <a:ext uri="{FF2B5EF4-FFF2-40B4-BE49-F238E27FC236}">
                  <a16:creationId xmlns:a16="http://schemas.microsoft.com/office/drawing/2014/main" id="{D1487B5E-76BC-469F-2822-EC718055654C}"/>
                </a:ext>
              </a:extLst>
            </p:cNvPr>
            <p:cNvGrpSpPr/>
            <p:nvPr/>
          </p:nvGrpSpPr>
          <p:grpSpPr>
            <a:xfrm>
              <a:off x="1654571" y="1612506"/>
              <a:ext cx="1672493" cy="804985"/>
              <a:chOff x="1187938" y="2016369"/>
              <a:chExt cx="1672493" cy="804985"/>
            </a:xfrm>
          </p:grpSpPr>
          <p:sp>
            <p:nvSpPr>
              <p:cNvPr id="28" name="Rectangle: Rounded Corners 27">
                <a:extLst>
                  <a:ext uri="{FF2B5EF4-FFF2-40B4-BE49-F238E27FC236}">
                    <a16:creationId xmlns:a16="http://schemas.microsoft.com/office/drawing/2014/main" id="{4A5A8752-CBB8-3A39-DB0C-D016E15AE36D}"/>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9" name="TextBox 28">
                <a:extLst>
                  <a:ext uri="{FF2B5EF4-FFF2-40B4-BE49-F238E27FC236}">
                    <a16:creationId xmlns:a16="http://schemas.microsoft.com/office/drawing/2014/main" id="{641B3B72-2D8B-E42E-0203-3FEDB1D95029}"/>
                  </a:ext>
                </a:extLst>
              </p:cNvPr>
              <p:cNvSpPr txBox="1"/>
              <p:nvPr/>
            </p:nvSpPr>
            <p:spPr>
              <a:xfrm>
                <a:off x="1187938" y="2234195"/>
                <a:ext cx="1672493" cy="381725"/>
              </a:xfrm>
              <a:prstGeom prst="rect">
                <a:avLst/>
              </a:prstGeom>
              <a:noFill/>
            </p:spPr>
            <p:txBody>
              <a:bodyPr wrap="square" rtlCol="0">
                <a:spAutoFit/>
              </a:bodyPr>
              <a:lstStyle/>
              <a:p>
                <a:pPr algn="ctr"/>
                <a:r>
                  <a:rPr lang="en-US" sz="1100" dirty="0"/>
                  <a:t>Front end</a:t>
                </a:r>
              </a:p>
            </p:txBody>
          </p:sp>
        </p:grpSp>
        <p:grpSp>
          <p:nvGrpSpPr>
            <p:cNvPr id="7" name="Group 6">
              <a:extLst>
                <a:ext uri="{FF2B5EF4-FFF2-40B4-BE49-F238E27FC236}">
                  <a16:creationId xmlns:a16="http://schemas.microsoft.com/office/drawing/2014/main" id="{B9391FC6-7513-1CB8-762B-9A097AFA9A7E}"/>
                </a:ext>
              </a:extLst>
            </p:cNvPr>
            <p:cNvGrpSpPr/>
            <p:nvPr/>
          </p:nvGrpSpPr>
          <p:grpSpPr>
            <a:xfrm>
              <a:off x="3735753" y="2867400"/>
              <a:ext cx="1672493" cy="804985"/>
              <a:chOff x="1187938" y="2016369"/>
              <a:chExt cx="1672493" cy="804985"/>
            </a:xfrm>
          </p:grpSpPr>
          <p:sp>
            <p:nvSpPr>
              <p:cNvPr id="26" name="Rectangle: Rounded Corners 25">
                <a:extLst>
                  <a:ext uri="{FF2B5EF4-FFF2-40B4-BE49-F238E27FC236}">
                    <a16:creationId xmlns:a16="http://schemas.microsoft.com/office/drawing/2014/main" id="{A7804A6D-F828-3922-D49E-72AFE91F3986}"/>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7" name="TextBox 26">
                <a:extLst>
                  <a:ext uri="{FF2B5EF4-FFF2-40B4-BE49-F238E27FC236}">
                    <a16:creationId xmlns:a16="http://schemas.microsoft.com/office/drawing/2014/main" id="{F358CD59-48DC-B337-9699-C06B10F8B180}"/>
                  </a:ext>
                </a:extLst>
              </p:cNvPr>
              <p:cNvSpPr txBox="1"/>
              <p:nvPr/>
            </p:nvSpPr>
            <p:spPr>
              <a:xfrm>
                <a:off x="1187938" y="2071729"/>
                <a:ext cx="1672493" cy="628723"/>
              </a:xfrm>
              <a:prstGeom prst="rect">
                <a:avLst/>
              </a:prstGeom>
              <a:noFill/>
            </p:spPr>
            <p:txBody>
              <a:bodyPr wrap="square" rtlCol="0">
                <a:spAutoFit/>
              </a:bodyPr>
              <a:lstStyle/>
              <a:p>
                <a:pPr algn="ctr"/>
                <a:r>
                  <a:rPr lang="en-US" sz="1100" dirty="0"/>
                  <a:t>Constraint solver</a:t>
                </a:r>
              </a:p>
            </p:txBody>
          </p:sp>
        </p:grpSp>
        <p:grpSp>
          <p:nvGrpSpPr>
            <p:cNvPr id="8" name="Group 7">
              <a:extLst>
                <a:ext uri="{FF2B5EF4-FFF2-40B4-BE49-F238E27FC236}">
                  <a16:creationId xmlns:a16="http://schemas.microsoft.com/office/drawing/2014/main" id="{DE69982C-BC7A-AF88-ED27-F86AE88A76B4}"/>
                </a:ext>
              </a:extLst>
            </p:cNvPr>
            <p:cNvGrpSpPr/>
            <p:nvPr/>
          </p:nvGrpSpPr>
          <p:grpSpPr>
            <a:xfrm>
              <a:off x="1654571" y="2867400"/>
              <a:ext cx="1672493" cy="804985"/>
              <a:chOff x="1187938" y="2016369"/>
              <a:chExt cx="1672493" cy="804985"/>
            </a:xfrm>
          </p:grpSpPr>
          <p:sp>
            <p:nvSpPr>
              <p:cNvPr id="24" name="Rectangle: Rounded Corners 23">
                <a:extLst>
                  <a:ext uri="{FF2B5EF4-FFF2-40B4-BE49-F238E27FC236}">
                    <a16:creationId xmlns:a16="http://schemas.microsoft.com/office/drawing/2014/main" id="{6FD3E5A9-E3B2-B42D-E053-37A57227A96F}"/>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5" name="TextBox 24">
                <a:extLst>
                  <a:ext uri="{FF2B5EF4-FFF2-40B4-BE49-F238E27FC236}">
                    <a16:creationId xmlns:a16="http://schemas.microsoft.com/office/drawing/2014/main" id="{3DFFBDD8-A1D9-607F-536F-106D73DB3985}"/>
                  </a:ext>
                </a:extLst>
              </p:cNvPr>
              <p:cNvSpPr txBox="1"/>
              <p:nvPr/>
            </p:nvSpPr>
            <p:spPr>
              <a:xfrm>
                <a:off x="1187938" y="2064917"/>
                <a:ext cx="1672493" cy="628723"/>
              </a:xfrm>
              <a:prstGeom prst="rect">
                <a:avLst/>
              </a:prstGeom>
              <a:noFill/>
            </p:spPr>
            <p:txBody>
              <a:bodyPr wrap="square" rtlCol="0">
                <a:spAutoFit/>
              </a:bodyPr>
              <a:lstStyle/>
              <a:p>
                <a:pPr algn="ctr"/>
                <a:r>
                  <a:rPr lang="en-US" sz="1100" dirty="0"/>
                  <a:t>Query compiler</a:t>
                </a:r>
              </a:p>
            </p:txBody>
          </p:sp>
        </p:grpSp>
        <p:grpSp>
          <p:nvGrpSpPr>
            <p:cNvPr id="9" name="Group 8">
              <a:extLst>
                <a:ext uri="{FF2B5EF4-FFF2-40B4-BE49-F238E27FC236}">
                  <a16:creationId xmlns:a16="http://schemas.microsoft.com/office/drawing/2014/main" id="{5B6FB256-9DB8-C841-760F-240936313C40}"/>
                </a:ext>
              </a:extLst>
            </p:cNvPr>
            <p:cNvGrpSpPr/>
            <p:nvPr/>
          </p:nvGrpSpPr>
          <p:grpSpPr>
            <a:xfrm>
              <a:off x="5816935" y="2882256"/>
              <a:ext cx="1688933" cy="804985"/>
              <a:chOff x="1187938" y="2016369"/>
              <a:chExt cx="1688933" cy="804985"/>
            </a:xfrm>
          </p:grpSpPr>
          <p:sp>
            <p:nvSpPr>
              <p:cNvPr id="22" name="Rectangle: Rounded Corners 21">
                <a:extLst>
                  <a:ext uri="{FF2B5EF4-FFF2-40B4-BE49-F238E27FC236}">
                    <a16:creationId xmlns:a16="http://schemas.microsoft.com/office/drawing/2014/main" id="{6DC607E2-2E20-E567-575D-70D45D979781}"/>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3" name="TextBox 22">
                <a:extLst>
                  <a:ext uri="{FF2B5EF4-FFF2-40B4-BE49-F238E27FC236}">
                    <a16:creationId xmlns:a16="http://schemas.microsoft.com/office/drawing/2014/main" id="{A115CE03-C7F3-BA56-7AAC-0788F938C643}"/>
                  </a:ext>
                </a:extLst>
              </p:cNvPr>
              <p:cNvSpPr txBox="1"/>
              <p:nvPr/>
            </p:nvSpPr>
            <p:spPr>
              <a:xfrm>
                <a:off x="1204379" y="2203950"/>
                <a:ext cx="1672492" cy="381725"/>
              </a:xfrm>
              <a:prstGeom prst="rect">
                <a:avLst/>
              </a:prstGeom>
              <a:noFill/>
            </p:spPr>
            <p:txBody>
              <a:bodyPr wrap="square" rtlCol="0">
                <a:spAutoFit/>
              </a:bodyPr>
              <a:lstStyle/>
              <a:p>
                <a:pPr algn="ctr"/>
                <a:r>
                  <a:rPr lang="en-US" sz="1100" dirty="0"/>
                  <a:t>Ranker</a:t>
                </a:r>
              </a:p>
            </p:txBody>
          </p:sp>
        </p:grpSp>
        <p:cxnSp>
          <p:nvCxnSpPr>
            <p:cNvPr id="10" name="Straight Arrow Connector 9">
              <a:extLst>
                <a:ext uri="{FF2B5EF4-FFF2-40B4-BE49-F238E27FC236}">
                  <a16:creationId xmlns:a16="http://schemas.microsoft.com/office/drawing/2014/main" id="{8E053D2A-35D4-D275-6952-B716AF92FC2E}"/>
                </a:ext>
              </a:extLst>
            </p:cNvPr>
            <p:cNvCxnSpPr>
              <a:cxnSpLocks/>
              <a:endCxn id="24"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E596512-6D04-D535-6AFD-6863C8E2E930}"/>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9D5B30B-312B-73BF-9D0D-AD5E17D1C7E5}"/>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1460D43-2D15-534C-3BEF-7E041F0B4063}"/>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3C5A654-C4E4-41F5-FDC0-D044D275CAB9}"/>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00E77825-FB6B-824A-2B97-F72B23C13AE3}"/>
                </a:ext>
              </a:extLst>
            </p:cNvPr>
            <p:cNvSpPr txBox="1"/>
            <p:nvPr/>
          </p:nvSpPr>
          <p:spPr>
            <a:xfrm>
              <a:off x="7963874" y="3085226"/>
              <a:ext cx="1120641" cy="370498"/>
            </a:xfrm>
            <a:prstGeom prst="rect">
              <a:avLst/>
            </a:prstGeom>
            <a:noFill/>
          </p:spPr>
          <p:txBody>
            <a:bodyPr wrap="square" rtlCol="0">
              <a:spAutoFit/>
            </a:bodyPr>
            <a:lstStyle/>
            <a:p>
              <a:r>
                <a:rPr lang="en-US" sz="1050" dirty="0"/>
                <a:t>Results</a:t>
              </a:r>
            </a:p>
          </p:txBody>
        </p:sp>
        <p:sp>
          <p:nvSpPr>
            <p:cNvPr id="16" name="TextBox 15">
              <a:extLst>
                <a:ext uri="{FF2B5EF4-FFF2-40B4-BE49-F238E27FC236}">
                  <a16:creationId xmlns:a16="http://schemas.microsoft.com/office/drawing/2014/main" id="{F26AC199-67D3-D5B5-DAAE-ECF417ED90C6}"/>
                </a:ext>
              </a:extLst>
            </p:cNvPr>
            <p:cNvSpPr txBox="1"/>
            <p:nvPr/>
          </p:nvSpPr>
          <p:spPr>
            <a:xfrm>
              <a:off x="10012" y="1830332"/>
              <a:ext cx="1185758" cy="381725"/>
            </a:xfrm>
            <a:prstGeom prst="rect">
              <a:avLst/>
            </a:prstGeom>
            <a:noFill/>
          </p:spPr>
          <p:txBody>
            <a:bodyPr wrap="square" rtlCol="0">
              <a:spAutoFit/>
            </a:bodyPr>
            <a:lstStyle/>
            <a:p>
              <a:r>
                <a:rPr lang="en-US" sz="1100" dirty="0"/>
                <a:t>Queries</a:t>
              </a:r>
            </a:p>
          </p:txBody>
        </p:sp>
        <p:cxnSp>
          <p:nvCxnSpPr>
            <p:cNvPr id="17" name="Straight Arrow Connector 16">
              <a:extLst>
                <a:ext uri="{FF2B5EF4-FFF2-40B4-BE49-F238E27FC236}">
                  <a16:creationId xmlns:a16="http://schemas.microsoft.com/office/drawing/2014/main" id="{B8189DFF-7CEE-7760-EEBB-2EBCFF10723E}"/>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19D518A8-D845-36CA-C869-3E97CA63F9AD}"/>
                </a:ext>
              </a:extLst>
            </p:cNvPr>
            <p:cNvGrpSpPr/>
            <p:nvPr/>
          </p:nvGrpSpPr>
          <p:grpSpPr>
            <a:xfrm>
              <a:off x="3768632" y="4122463"/>
              <a:ext cx="1688932" cy="804985"/>
              <a:chOff x="1187938" y="2102392"/>
              <a:chExt cx="1688932" cy="804985"/>
            </a:xfrm>
          </p:grpSpPr>
          <p:sp>
            <p:nvSpPr>
              <p:cNvPr id="20" name="Rectangle: Rounded Corners 19">
                <a:extLst>
                  <a:ext uri="{FF2B5EF4-FFF2-40B4-BE49-F238E27FC236}">
                    <a16:creationId xmlns:a16="http://schemas.microsoft.com/office/drawing/2014/main" id="{EFA527E1-FBE1-8A35-6ED9-DAA417272C9E}"/>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TextBox 20">
                <a:extLst>
                  <a:ext uri="{FF2B5EF4-FFF2-40B4-BE49-F238E27FC236}">
                    <a16:creationId xmlns:a16="http://schemas.microsoft.com/office/drawing/2014/main" id="{3E1D1CD4-1E8D-08DE-8F9D-FB6133465EFD}"/>
                  </a:ext>
                </a:extLst>
              </p:cNvPr>
              <p:cNvSpPr txBox="1"/>
              <p:nvPr/>
            </p:nvSpPr>
            <p:spPr>
              <a:xfrm>
                <a:off x="1204379" y="2301817"/>
                <a:ext cx="1672491" cy="381725"/>
              </a:xfrm>
              <a:prstGeom prst="rect">
                <a:avLst/>
              </a:prstGeom>
              <a:noFill/>
            </p:spPr>
            <p:txBody>
              <a:bodyPr wrap="square" rtlCol="0">
                <a:spAutoFit/>
              </a:bodyPr>
              <a:lstStyle/>
              <a:p>
                <a:pPr algn="ctr"/>
                <a:r>
                  <a:rPr lang="en-US" sz="1100" dirty="0"/>
                  <a:t>Index server</a:t>
                </a:r>
              </a:p>
            </p:txBody>
          </p:sp>
        </p:grpSp>
        <p:cxnSp>
          <p:nvCxnSpPr>
            <p:cNvPr id="19" name="Straight Arrow Connector 18">
              <a:extLst>
                <a:ext uri="{FF2B5EF4-FFF2-40B4-BE49-F238E27FC236}">
                  <a16:creationId xmlns:a16="http://schemas.microsoft.com/office/drawing/2014/main" id="{C7E120DD-27A5-9DE4-D53F-0233053A9F7D}"/>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090274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759D9-EB9F-84F6-97DE-23A539091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4633E-2E15-A3F5-535D-A5D50D1BB752}"/>
              </a:ext>
            </a:extLst>
          </p:cNvPr>
          <p:cNvSpPr>
            <a:spLocks noGrp="1"/>
          </p:cNvSpPr>
          <p:nvPr>
            <p:ph type="title"/>
          </p:nvPr>
        </p:nvSpPr>
        <p:spPr/>
        <p:txBody>
          <a:bodyPr/>
          <a:lstStyle/>
          <a:p>
            <a:r>
              <a:rPr lang="en-US" dirty="0"/>
              <a:t>constraint solver</a:t>
            </a:r>
          </a:p>
        </p:txBody>
      </p:sp>
      <p:sp>
        <p:nvSpPr>
          <p:cNvPr id="3" name="Content Placeholder 2">
            <a:extLst>
              <a:ext uri="{FF2B5EF4-FFF2-40B4-BE49-F238E27FC236}">
                <a16:creationId xmlns:a16="http://schemas.microsoft.com/office/drawing/2014/main" id="{2468ABDB-03E7-C4E7-1FB6-EE8A3DAC31B5}"/>
              </a:ext>
            </a:extLst>
          </p:cNvPr>
          <p:cNvSpPr>
            <a:spLocks noGrp="1"/>
          </p:cNvSpPr>
          <p:nvPr>
            <p:ph idx="1"/>
          </p:nvPr>
        </p:nvSpPr>
        <p:spPr>
          <a:xfrm>
            <a:off x="5277394" y="1600200"/>
            <a:ext cx="3409405" cy="4525963"/>
          </a:xfrm>
        </p:spPr>
        <p:txBody>
          <a:bodyPr>
            <a:normAutofit/>
          </a:bodyPr>
          <a:lstStyle/>
          <a:p>
            <a:r>
              <a:rPr lang="en-US" sz="2000" dirty="0"/>
              <a:t>Index Stream Readers (ISRs) are used to scan the index.</a:t>
            </a:r>
          </a:p>
          <a:p>
            <a:r>
              <a:rPr lang="en-US" sz="2000" dirty="0"/>
              <a:t>Finds the next occurrence of the desired token or combination of child ISRs representing individual words, document ends, ORing or ANDing of terms, Phrases, and Nots (terms that should not occur in the document.)</a:t>
            </a:r>
          </a:p>
        </p:txBody>
      </p:sp>
      <p:grpSp>
        <p:nvGrpSpPr>
          <p:cNvPr id="4" name="Group 3">
            <a:extLst>
              <a:ext uri="{FF2B5EF4-FFF2-40B4-BE49-F238E27FC236}">
                <a16:creationId xmlns:a16="http://schemas.microsoft.com/office/drawing/2014/main" id="{1C487202-8CCE-DCE1-FF99-B27354868701}"/>
              </a:ext>
            </a:extLst>
          </p:cNvPr>
          <p:cNvGrpSpPr/>
          <p:nvPr/>
        </p:nvGrpSpPr>
        <p:grpSpPr>
          <a:xfrm>
            <a:off x="213360" y="1417638"/>
            <a:ext cx="4831781" cy="3381484"/>
            <a:chOff x="10012" y="1612506"/>
            <a:chExt cx="9074503" cy="4934048"/>
          </a:xfrm>
        </p:grpSpPr>
        <p:grpSp>
          <p:nvGrpSpPr>
            <p:cNvPr id="5" name="Group 4">
              <a:extLst>
                <a:ext uri="{FF2B5EF4-FFF2-40B4-BE49-F238E27FC236}">
                  <a16:creationId xmlns:a16="http://schemas.microsoft.com/office/drawing/2014/main" id="{B4AC4C0A-37CD-4887-ABCF-00CEB1B035D3}"/>
                </a:ext>
              </a:extLst>
            </p:cNvPr>
            <p:cNvGrpSpPr/>
            <p:nvPr/>
          </p:nvGrpSpPr>
          <p:grpSpPr>
            <a:xfrm>
              <a:off x="3633076" y="5328057"/>
              <a:ext cx="1995954" cy="1218497"/>
              <a:chOff x="3645312" y="3879473"/>
              <a:chExt cx="2084282" cy="1181757"/>
            </a:xfrm>
          </p:grpSpPr>
          <p:sp>
            <p:nvSpPr>
              <p:cNvPr id="30" name="Flowchart: Magnetic Disk 29">
                <a:extLst>
                  <a:ext uri="{FF2B5EF4-FFF2-40B4-BE49-F238E27FC236}">
                    <a16:creationId xmlns:a16="http://schemas.microsoft.com/office/drawing/2014/main" id="{623E39B1-E1B7-E93A-59C7-AFAB3DACFF57}"/>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1" name="TextBox 30">
                <a:extLst>
                  <a:ext uri="{FF2B5EF4-FFF2-40B4-BE49-F238E27FC236}">
                    <a16:creationId xmlns:a16="http://schemas.microsoft.com/office/drawing/2014/main" id="{D6B84DE8-6A3D-CD36-CD54-C44C8B483E09}"/>
                  </a:ext>
                </a:extLst>
              </p:cNvPr>
              <p:cNvSpPr txBox="1"/>
              <p:nvPr/>
            </p:nvSpPr>
            <p:spPr>
              <a:xfrm>
                <a:off x="3645314" y="4355197"/>
                <a:ext cx="2084280" cy="370215"/>
              </a:xfrm>
              <a:prstGeom prst="rect">
                <a:avLst/>
              </a:prstGeom>
              <a:noFill/>
            </p:spPr>
            <p:txBody>
              <a:bodyPr wrap="square" rtlCol="0">
                <a:spAutoFit/>
              </a:bodyPr>
              <a:lstStyle/>
              <a:p>
                <a:pPr algn="ctr"/>
                <a:r>
                  <a:rPr lang="en-US" sz="1100" dirty="0"/>
                  <a:t>Index files</a:t>
                </a:r>
              </a:p>
            </p:txBody>
          </p:sp>
        </p:grpSp>
        <p:grpSp>
          <p:nvGrpSpPr>
            <p:cNvPr id="6" name="Group 5">
              <a:extLst>
                <a:ext uri="{FF2B5EF4-FFF2-40B4-BE49-F238E27FC236}">
                  <a16:creationId xmlns:a16="http://schemas.microsoft.com/office/drawing/2014/main" id="{52F92173-9A62-015C-7891-DF767C98C588}"/>
                </a:ext>
              </a:extLst>
            </p:cNvPr>
            <p:cNvGrpSpPr/>
            <p:nvPr/>
          </p:nvGrpSpPr>
          <p:grpSpPr>
            <a:xfrm>
              <a:off x="1654571" y="1612506"/>
              <a:ext cx="1672493" cy="804985"/>
              <a:chOff x="1187938" y="2016369"/>
              <a:chExt cx="1672493" cy="804985"/>
            </a:xfrm>
          </p:grpSpPr>
          <p:sp>
            <p:nvSpPr>
              <p:cNvPr id="28" name="Rectangle: Rounded Corners 27">
                <a:extLst>
                  <a:ext uri="{FF2B5EF4-FFF2-40B4-BE49-F238E27FC236}">
                    <a16:creationId xmlns:a16="http://schemas.microsoft.com/office/drawing/2014/main" id="{E120D2DD-8C51-DF95-8805-20EDD082A0E2}"/>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9" name="TextBox 28">
                <a:extLst>
                  <a:ext uri="{FF2B5EF4-FFF2-40B4-BE49-F238E27FC236}">
                    <a16:creationId xmlns:a16="http://schemas.microsoft.com/office/drawing/2014/main" id="{7C274D9A-4E75-7C03-123D-253AB1DCA15D}"/>
                  </a:ext>
                </a:extLst>
              </p:cNvPr>
              <p:cNvSpPr txBox="1"/>
              <p:nvPr/>
            </p:nvSpPr>
            <p:spPr>
              <a:xfrm>
                <a:off x="1187938" y="2234195"/>
                <a:ext cx="1672493" cy="381725"/>
              </a:xfrm>
              <a:prstGeom prst="rect">
                <a:avLst/>
              </a:prstGeom>
              <a:noFill/>
            </p:spPr>
            <p:txBody>
              <a:bodyPr wrap="square" rtlCol="0">
                <a:spAutoFit/>
              </a:bodyPr>
              <a:lstStyle/>
              <a:p>
                <a:pPr algn="ctr"/>
                <a:r>
                  <a:rPr lang="en-US" sz="1100" dirty="0"/>
                  <a:t>Front end</a:t>
                </a:r>
              </a:p>
            </p:txBody>
          </p:sp>
        </p:grpSp>
        <p:grpSp>
          <p:nvGrpSpPr>
            <p:cNvPr id="7" name="Group 6">
              <a:extLst>
                <a:ext uri="{FF2B5EF4-FFF2-40B4-BE49-F238E27FC236}">
                  <a16:creationId xmlns:a16="http://schemas.microsoft.com/office/drawing/2014/main" id="{DD42695D-5D09-AF33-2B40-1FF1BC8D588D}"/>
                </a:ext>
              </a:extLst>
            </p:cNvPr>
            <p:cNvGrpSpPr/>
            <p:nvPr/>
          </p:nvGrpSpPr>
          <p:grpSpPr>
            <a:xfrm>
              <a:off x="3735753" y="2867400"/>
              <a:ext cx="1672493" cy="804985"/>
              <a:chOff x="1187938" y="2016369"/>
              <a:chExt cx="1672493" cy="804985"/>
            </a:xfrm>
          </p:grpSpPr>
          <p:sp>
            <p:nvSpPr>
              <p:cNvPr id="26" name="Rectangle: Rounded Corners 25">
                <a:extLst>
                  <a:ext uri="{FF2B5EF4-FFF2-40B4-BE49-F238E27FC236}">
                    <a16:creationId xmlns:a16="http://schemas.microsoft.com/office/drawing/2014/main" id="{44ABDD48-BF57-FE05-86C8-705FFDC7A21C}"/>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7" name="TextBox 26">
                <a:extLst>
                  <a:ext uri="{FF2B5EF4-FFF2-40B4-BE49-F238E27FC236}">
                    <a16:creationId xmlns:a16="http://schemas.microsoft.com/office/drawing/2014/main" id="{21CCAD8F-4B56-388A-732F-45C9DE29AE73}"/>
                  </a:ext>
                </a:extLst>
              </p:cNvPr>
              <p:cNvSpPr txBox="1"/>
              <p:nvPr/>
            </p:nvSpPr>
            <p:spPr>
              <a:xfrm>
                <a:off x="1187938" y="2071729"/>
                <a:ext cx="1672493" cy="628723"/>
              </a:xfrm>
              <a:prstGeom prst="rect">
                <a:avLst/>
              </a:prstGeom>
              <a:noFill/>
            </p:spPr>
            <p:txBody>
              <a:bodyPr wrap="square" rtlCol="0">
                <a:spAutoFit/>
              </a:bodyPr>
              <a:lstStyle/>
              <a:p>
                <a:pPr algn="ctr"/>
                <a:r>
                  <a:rPr lang="en-US" sz="1100" dirty="0"/>
                  <a:t>Constraint solver</a:t>
                </a:r>
              </a:p>
            </p:txBody>
          </p:sp>
        </p:grpSp>
        <p:grpSp>
          <p:nvGrpSpPr>
            <p:cNvPr id="8" name="Group 7">
              <a:extLst>
                <a:ext uri="{FF2B5EF4-FFF2-40B4-BE49-F238E27FC236}">
                  <a16:creationId xmlns:a16="http://schemas.microsoft.com/office/drawing/2014/main" id="{1D33DD00-18BB-3278-4199-97D04FB4F271}"/>
                </a:ext>
              </a:extLst>
            </p:cNvPr>
            <p:cNvGrpSpPr/>
            <p:nvPr/>
          </p:nvGrpSpPr>
          <p:grpSpPr>
            <a:xfrm>
              <a:off x="1654571" y="2867400"/>
              <a:ext cx="1672493" cy="804985"/>
              <a:chOff x="1187938" y="2016369"/>
              <a:chExt cx="1672493" cy="804985"/>
            </a:xfrm>
          </p:grpSpPr>
          <p:sp>
            <p:nvSpPr>
              <p:cNvPr id="24" name="Rectangle: Rounded Corners 23">
                <a:extLst>
                  <a:ext uri="{FF2B5EF4-FFF2-40B4-BE49-F238E27FC236}">
                    <a16:creationId xmlns:a16="http://schemas.microsoft.com/office/drawing/2014/main" id="{72F8038C-20C0-F5C8-DC27-74F67DF44ACE}"/>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5" name="TextBox 24">
                <a:extLst>
                  <a:ext uri="{FF2B5EF4-FFF2-40B4-BE49-F238E27FC236}">
                    <a16:creationId xmlns:a16="http://schemas.microsoft.com/office/drawing/2014/main" id="{C9E27B70-BEF4-5C8E-DE54-F4C12D4167CC}"/>
                  </a:ext>
                </a:extLst>
              </p:cNvPr>
              <p:cNvSpPr txBox="1"/>
              <p:nvPr/>
            </p:nvSpPr>
            <p:spPr>
              <a:xfrm>
                <a:off x="1187938" y="2064917"/>
                <a:ext cx="1672493" cy="628723"/>
              </a:xfrm>
              <a:prstGeom prst="rect">
                <a:avLst/>
              </a:prstGeom>
              <a:noFill/>
            </p:spPr>
            <p:txBody>
              <a:bodyPr wrap="square" rtlCol="0">
                <a:spAutoFit/>
              </a:bodyPr>
              <a:lstStyle/>
              <a:p>
                <a:pPr algn="ctr"/>
                <a:r>
                  <a:rPr lang="en-US" sz="1100" dirty="0"/>
                  <a:t>Query compiler</a:t>
                </a:r>
              </a:p>
            </p:txBody>
          </p:sp>
        </p:grpSp>
        <p:grpSp>
          <p:nvGrpSpPr>
            <p:cNvPr id="9" name="Group 8">
              <a:extLst>
                <a:ext uri="{FF2B5EF4-FFF2-40B4-BE49-F238E27FC236}">
                  <a16:creationId xmlns:a16="http://schemas.microsoft.com/office/drawing/2014/main" id="{D94FDF4F-63C5-9FA4-BCBF-185ACA53E06A}"/>
                </a:ext>
              </a:extLst>
            </p:cNvPr>
            <p:cNvGrpSpPr/>
            <p:nvPr/>
          </p:nvGrpSpPr>
          <p:grpSpPr>
            <a:xfrm>
              <a:off x="5816935" y="2882256"/>
              <a:ext cx="1688933" cy="804985"/>
              <a:chOff x="1187938" y="2016369"/>
              <a:chExt cx="1688933" cy="804985"/>
            </a:xfrm>
          </p:grpSpPr>
          <p:sp>
            <p:nvSpPr>
              <p:cNvPr id="22" name="Rectangle: Rounded Corners 21">
                <a:extLst>
                  <a:ext uri="{FF2B5EF4-FFF2-40B4-BE49-F238E27FC236}">
                    <a16:creationId xmlns:a16="http://schemas.microsoft.com/office/drawing/2014/main" id="{FFEA8595-FFC1-0B70-3D93-014CD7119BBD}"/>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3" name="TextBox 22">
                <a:extLst>
                  <a:ext uri="{FF2B5EF4-FFF2-40B4-BE49-F238E27FC236}">
                    <a16:creationId xmlns:a16="http://schemas.microsoft.com/office/drawing/2014/main" id="{41910B45-9B02-20B9-78EB-3438609F3B1A}"/>
                  </a:ext>
                </a:extLst>
              </p:cNvPr>
              <p:cNvSpPr txBox="1"/>
              <p:nvPr/>
            </p:nvSpPr>
            <p:spPr>
              <a:xfrm>
                <a:off x="1204379" y="2203950"/>
                <a:ext cx="1672492" cy="381725"/>
              </a:xfrm>
              <a:prstGeom prst="rect">
                <a:avLst/>
              </a:prstGeom>
              <a:noFill/>
            </p:spPr>
            <p:txBody>
              <a:bodyPr wrap="square" rtlCol="0">
                <a:spAutoFit/>
              </a:bodyPr>
              <a:lstStyle/>
              <a:p>
                <a:pPr algn="ctr"/>
                <a:r>
                  <a:rPr lang="en-US" sz="1100" dirty="0"/>
                  <a:t>Ranker</a:t>
                </a:r>
              </a:p>
            </p:txBody>
          </p:sp>
        </p:grpSp>
        <p:cxnSp>
          <p:nvCxnSpPr>
            <p:cNvPr id="10" name="Straight Arrow Connector 9">
              <a:extLst>
                <a:ext uri="{FF2B5EF4-FFF2-40B4-BE49-F238E27FC236}">
                  <a16:creationId xmlns:a16="http://schemas.microsoft.com/office/drawing/2014/main" id="{89F7A72D-3FD2-1131-FF57-74C26FD86445}"/>
                </a:ext>
              </a:extLst>
            </p:cNvPr>
            <p:cNvCxnSpPr>
              <a:cxnSpLocks/>
              <a:endCxn id="24"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E36C59B-92C8-D55A-DDA0-E65227B91C21}"/>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D2EB0C3-37D6-26F6-932C-B4079F0B9119}"/>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5182F48-F00D-01C2-3027-4A489E374AA0}"/>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13D2667-8BE7-0BA1-4FBF-28277020DA8F}"/>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62DE664-35E6-CF06-6E4E-69B1998B7D25}"/>
                </a:ext>
              </a:extLst>
            </p:cNvPr>
            <p:cNvSpPr txBox="1"/>
            <p:nvPr/>
          </p:nvSpPr>
          <p:spPr>
            <a:xfrm>
              <a:off x="7963874" y="3085226"/>
              <a:ext cx="1120641" cy="370498"/>
            </a:xfrm>
            <a:prstGeom prst="rect">
              <a:avLst/>
            </a:prstGeom>
            <a:noFill/>
          </p:spPr>
          <p:txBody>
            <a:bodyPr wrap="square" rtlCol="0">
              <a:spAutoFit/>
            </a:bodyPr>
            <a:lstStyle/>
            <a:p>
              <a:r>
                <a:rPr lang="en-US" sz="1050" dirty="0"/>
                <a:t>Results</a:t>
              </a:r>
            </a:p>
          </p:txBody>
        </p:sp>
        <p:sp>
          <p:nvSpPr>
            <p:cNvPr id="16" name="TextBox 15">
              <a:extLst>
                <a:ext uri="{FF2B5EF4-FFF2-40B4-BE49-F238E27FC236}">
                  <a16:creationId xmlns:a16="http://schemas.microsoft.com/office/drawing/2014/main" id="{5A4AAE1C-5BFC-B88D-941B-70F004EC4D2A}"/>
                </a:ext>
              </a:extLst>
            </p:cNvPr>
            <p:cNvSpPr txBox="1"/>
            <p:nvPr/>
          </p:nvSpPr>
          <p:spPr>
            <a:xfrm>
              <a:off x="10012" y="1830332"/>
              <a:ext cx="1185758" cy="381725"/>
            </a:xfrm>
            <a:prstGeom prst="rect">
              <a:avLst/>
            </a:prstGeom>
            <a:noFill/>
          </p:spPr>
          <p:txBody>
            <a:bodyPr wrap="square" rtlCol="0">
              <a:spAutoFit/>
            </a:bodyPr>
            <a:lstStyle/>
            <a:p>
              <a:r>
                <a:rPr lang="en-US" sz="1100" dirty="0"/>
                <a:t>Queries</a:t>
              </a:r>
            </a:p>
          </p:txBody>
        </p:sp>
        <p:cxnSp>
          <p:nvCxnSpPr>
            <p:cNvPr id="17" name="Straight Arrow Connector 16">
              <a:extLst>
                <a:ext uri="{FF2B5EF4-FFF2-40B4-BE49-F238E27FC236}">
                  <a16:creationId xmlns:a16="http://schemas.microsoft.com/office/drawing/2014/main" id="{32FFC7F3-0657-59BF-438F-7A2B7E57066A}"/>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1929B318-3C95-8A2F-5104-D565B15AC63D}"/>
                </a:ext>
              </a:extLst>
            </p:cNvPr>
            <p:cNvGrpSpPr/>
            <p:nvPr/>
          </p:nvGrpSpPr>
          <p:grpSpPr>
            <a:xfrm>
              <a:off x="3768632" y="4122463"/>
              <a:ext cx="1688932" cy="804985"/>
              <a:chOff x="1187938" y="2102392"/>
              <a:chExt cx="1688932" cy="804985"/>
            </a:xfrm>
          </p:grpSpPr>
          <p:sp>
            <p:nvSpPr>
              <p:cNvPr id="20" name="Rectangle: Rounded Corners 19">
                <a:extLst>
                  <a:ext uri="{FF2B5EF4-FFF2-40B4-BE49-F238E27FC236}">
                    <a16:creationId xmlns:a16="http://schemas.microsoft.com/office/drawing/2014/main" id="{E6320B07-9C98-5065-17B8-8D42499A7246}"/>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TextBox 20">
                <a:extLst>
                  <a:ext uri="{FF2B5EF4-FFF2-40B4-BE49-F238E27FC236}">
                    <a16:creationId xmlns:a16="http://schemas.microsoft.com/office/drawing/2014/main" id="{32A6BF25-7DAC-6754-6969-917EAF4BFCF7}"/>
                  </a:ext>
                </a:extLst>
              </p:cNvPr>
              <p:cNvSpPr txBox="1"/>
              <p:nvPr/>
            </p:nvSpPr>
            <p:spPr>
              <a:xfrm>
                <a:off x="1204379" y="2301817"/>
                <a:ext cx="1672491" cy="381725"/>
              </a:xfrm>
              <a:prstGeom prst="rect">
                <a:avLst/>
              </a:prstGeom>
              <a:noFill/>
            </p:spPr>
            <p:txBody>
              <a:bodyPr wrap="square" rtlCol="0">
                <a:spAutoFit/>
              </a:bodyPr>
              <a:lstStyle/>
              <a:p>
                <a:pPr algn="ctr"/>
                <a:r>
                  <a:rPr lang="en-US" sz="1100" dirty="0"/>
                  <a:t>Index server</a:t>
                </a:r>
              </a:p>
            </p:txBody>
          </p:sp>
        </p:grpSp>
        <p:cxnSp>
          <p:nvCxnSpPr>
            <p:cNvPr id="19" name="Straight Arrow Connector 18">
              <a:extLst>
                <a:ext uri="{FF2B5EF4-FFF2-40B4-BE49-F238E27FC236}">
                  <a16:creationId xmlns:a16="http://schemas.microsoft.com/office/drawing/2014/main" id="{A87FEEE5-E74D-81AA-2491-AC8D8D1EE185}"/>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89887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200329"/>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a:latin typeface="+mj-lt"/>
              </a:rPr>
              <a:t>Consider these posting lists</a:t>
            </a:r>
          </a:p>
        </p:txBody>
      </p:sp>
      <p:sp>
        <p:nvSpPr>
          <p:cNvPr id="4" name="TextBox 3">
            <a:extLst>
              <a:ext uri="{FF2B5EF4-FFF2-40B4-BE49-F238E27FC236}">
                <a16:creationId xmlns:a16="http://schemas.microsoft.com/office/drawing/2014/main" id="{7B6D9EEB-E967-4C02-8BF8-8B69FD3903F2}"/>
              </a:ext>
            </a:extLst>
          </p:cNvPr>
          <p:cNvSpPr txBox="1"/>
          <p:nvPr/>
        </p:nvSpPr>
        <p:spPr>
          <a:xfrm>
            <a:off x="867103" y="4024141"/>
            <a:ext cx="7591096" cy="2092881"/>
          </a:xfrm>
          <a:prstGeom prst="rect">
            <a:avLst/>
          </a:prstGeom>
          <a:noFill/>
        </p:spPr>
        <p:txBody>
          <a:bodyPr wrap="square" rtlCol="0">
            <a:spAutoFit/>
          </a:bodyPr>
          <a:lstStyle/>
          <a:p>
            <a:pPr>
              <a:spcBef>
                <a:spcPts val="1600"/>
              </a:spcBef>
            </a:pPr>
            <a:r>
              <a:rPr lang="en-US" dirty="0"/>
              <a:t>To read and merge these lists, we need to move from one entry to the next.</a:t>
            </a:r>
          </a:p>
          <a:p>
            <a:pPr>
              <a:spcBef>
                <a:spcPts val="1600"/>
              </a:spcBef>
            </a:pPr>
            <a:r>
              <a:rPr lang="en-US" dirty="0"/>
              <a:t>We'll do that with an ISR (index stream reader).</a:t>
            </a:r>
          </a:p>
          <a:p>
            <a:pPr>
              <a:spcBef>
                <a:spcPts val="1600"/>
              </a:spcBef>
            </a:pPr>
            <a:r>
              <a:rPr lang="en-US" dirty="0"/>
              <a:t>The ISR for each token has to be able to report its current location and any attributes, and it needs Next( ) and Seek( ) functions.</a:t>
            </a:r>
          </a:p>
          <a:p>
            <a:pPr>
              <a:spcBef>
                <a:spcPts val="1600"/>
              </a:spcBef>
            </a:pPr>
            <a:endParaRPr lang="en-US" dirty="0"/>
          </a:p>
        </p:txBody>
      </p:sp>
    </p:spTree>
    <p:extLst>
      <p:ext uri="{BB962C8B-B14F-4D97-AF65-F5344CB8AC3E}">
        <p14:creationId xmlns:p14="http://schemas.microsoft.com/office/powerpoint/2010/main" val="16776110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a:tabLst>
                <a:tab pos="1371600" algn="l"/>
              </a:tabLst>
            </a:pPr>
            <a:r>
              <a:rPr lang="en-US" dirty="0"/>
              <a:t>quick | fox	10   27   87   105   106   513   515   518   520</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OR'ing</a:t>
            </a:r>
            <a:r>
              <a:rPr lang="en-US" sz="2400" dirty="0">
                <a:latin typeface="+mj-lt"/>
              </a:rPr>
              <a:t> streams</a:t>
            </a:r>
          </a:p>
        </p:txBody>
      </p:sp>
      <p:sp>
        <p:nvSpPr>
          <p:cNvPr id="5" name="TextBox 4">
            <a:extLst>
              <a:ext uri="{FF2B5EF4-FFF2-40B4-BE49-F238E27FC236}">
                <a16:creationId xmlns:a16="http://schemas.microsoft.com/office/drawing/2014/main" id="{04F8F69A-0379-4452-895E-438BD60CAC41}"/>
              </a:ext>
            </a:extLst>
          </p:cNvPr>
          <p:cNvSpPr txBox="1"/>
          <p:nvPr/>
        </p:nvSpPr>
        <p:spPr>
          <a:xfrm>
            <a:off x="867103" y="4422118"/>
            <a:ext cx="7591096" cy="1610697"/>
          </a:xfrm>
          <a:prstGeom prst="rect">
            <a:avLst/>
          </a:prstGeom>
          <a:noFill/>
        </p:spPr>
        <p:txBody>
          <a:bodyPr wrap="square" rtlCol="0">
            <a:spAutoFit/>
          </a:bodyPr>
          <a:lstStyle/>
          <a:p>
            <a:pPr>
              <a:spcBef>
                <a:spcPts val="1600"/>
              </a:spcBef>
            </a:pPr>
            <a:r>
              <a:rPr lang="en-US" dirty="0"/>
              <a:t>An OR ISR simply merges the streams.</a:t>
            </a:r>
          </a:p>
          <a:p>
            <a:pPr>
              <a:spcBef>
                <a:spcPts val="1600"/>
              </a:spcBef>
            </a:pPr>
            <a:r>
              <a:rPr lang="en-US" dirty="0"/>
              <a:t>No need to pay attention to document boundaries.   Each post is in whichever posting list and whatever document it happens to be.</a:t>
            </a:r>
          </a:p>
          <a:p>
            <a:pPr>
              <a:spcBef>
                <a:spcPts val="1600"/>
              </a:spcBef>
            </a:pPr>
            <a:endParaRPr lang="en-US" dirty="0"/>
          </a:p>
        </p:txBody>
      </p:sp>
    </p:spTree>
    <p:extLst>
      <p:ext uri="{BB962C8B-B14F-4D97-AF65-F5344CB8AC3E}">
        <p14:creationId xmlns:p14="http://schemas.microsoft.com/office/powerpoint/2010/main" val="3615414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F1EE59-067E-40FF-90A5-33F167DDB4EA}"/>
              </a:ext>
            </a:extLst>
          </p:cNvPr>
          <p:cNvSpPr txBox="1"/>
          <p:nvPr/>
        </p:nvSpPr>
        <p:spPr>
          <a:xfrm>
            <a:off x="867103" y="1860331"/>
            <a:ext cx="7591096" cy="1754326"/>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a:tabLst>
                <a:tab pos="1371600" algn="l"/>
              </a:tabLst>
            </a:pPr>
            <a:r>
              <a:rPr lang="en-US" dirty="0"/>
              <a:t>quick fox	</a:t>
            </a:r>
            <a:r>
              <a:rPr lang="en-US" i="1" dirty="0">
                <a:solidFill>
                  <a:srgbClr val="FF0000"/>
                </a:solidFill>
              </a:rPr>
              <a:t>?</a:t>
            </a:r>
          </a:p>
        </p:txBody>
      </p:sp>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Tree>
    <p:extLst>
      <p:ext uri="{BB962C8B-B14F-4D97-AF65-F5344CB8AC3E}">
        <p14:creationId xmlns:p14="http://schemas.microsoft.com/office/powerpoint/2010/main" val="39230089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ED924F-125C-4E9C-9F6C-4C79B37F0B74}"/>
              </a:ext>
            </a:extLst>
          </p:cNvPr>
          <p:cNvSpPr txBox="1"/>
          <p:nvPr/>
        </p:nvSpPr>
        <p:spPr>
          <a:xfrm>
            <a:off x="867103" y="740978"/>
            <a:ext cx="6495393" cy="461665"/>
          </a:xfrm>
          <a:prstGeom prst="rect">
            <a:avLst/>
          </a:prstGeom>
          <a:noFill/>
        </p:spPr>
        <p:txBody>
          <a:bodyPr wrap="square" rtlCol="0">
            <a:spAutoFit/>
          </a:bodyPr>
          <a:lstStyle/>
          <a:p>
            <a:r>
              <a:rPr lang="en-US" sz="2400" dirty="0" err="1">
                <a:latin typeface="+mj-lt"/>
              </a:rPr>
              <a:t>AND'ing</a:t>
            </a:r>
            <a:r>
              <a:rPr lang="en-US" sz="2400" dirty="0">
                <a:latin typeface="+mj-lt"/>
              </a:rPr>
              <a:t> streams</a:t>
            </a:r>
          </a:p>
        </p:txBody>
      </p:sp>
      <p:sp>
        <p:nvSpPr>
          <p:cNvPr id="6" name="TextBox 5">
            <a:extLst>
              <a:ext uri="{FF2B5EF4-FFF2-40B4-BE49-F238E27FC236}">
                <a16:creationId xmlns:a16="http://schemas.microsoft.com/office/drawing/2014/main" id="{69D7E1C0-F8CA-4396-8AD5-8CCCA4F09A98}"/>
              </a:ext>
            </a:extLst>
          </p:cNvPr>
          <p:cNvSpPr txBox="1"/>
          <p:nvPr/>
        </p:nvSpPr>
        <p:spPr>
          <a:xfrm>
            <a:off x="867103" y="1860331"/>
            <a:ext cx="7859112" cy="2031325"/>
          </a:xfrm>
          <a:prstGeom prst="rect">
            <a:avLst/>
          </a:prstGeom>
          <a:noFill/>
        </p:spPr>
        <p:txBody>
          <a:bodyPr wrap="square" rtlCol="0">
            <a:spAutoFit/>
          </a:bodyPr>
          <a:lstStyle/>
          <a:p>
            <a:pPr>
              <a:tabLst>
                <a:tab pos="1371600" algn="l"/>
              </a:tabLst>
            </a:pPr>
            <a:r>
              <a:rPr lang="en-US" dirty="0"/>
              <a:t>quick	10   27   105                  513   518  520</a:t>
            </a:r>
          </a:p>
          <a:p>
            <a:pPr>
              <a:tabLst>
                <a:tab pos="1371600" algn="l"/>
              </a:tabLst>
            </a:pPr>
            <a:r>
              <a:rPr lang="en-US" dirty="0"/>
              <a:t>brown	28   50   62   70             514                              790</a:t>
            </a:r>
          </a:p>
          <a:p>
            <a:pPr>
              <a:tabLst>
                <a:tab pos="1371600" algn="l"/>
              </a:tabLst>
            </a:pPr>
            <a:r>
              <a:rPr lang="en-US" dirty="0"/>
              <a:t>fox	87   106                          515   550                                      1200</a:t>
            </a:r>
          </a:p>
          <a:p>
            <a:pPr>
              <a:tabLst>
                <a:tab pos="1371600" algn="l"/>
              </a:tabLst>
            </a:pPr>
            <a:r>
              <a:rPr lang="en-US" dirty="0"/>
              <a:t>#</a:t>
            </a:r>
            <a:r>
              <a:rPr lang="en-US" dirty="0" err="1"/>
              <a:t>DocEnd</a:t>
            </a:r>
            <a:r>
              <a:rPr lang="en-US" dirty="0"/>
              <a:t>	                              112                               570         1006               1704</a:t>
            </a:r>
          </a:p>
          <a:p>
            <a:pPr>
              <a:tabLst>
                <a:tab pos="1371600" algn="l"/>
              </a:tabLst>
            </a:pPr>
            <a:endParaRPr lang="en-US" dirty="0"/>
          </a:p>
          <a:p>
            <a:pPr marL="1371600" indent="-1371600">
              <a:tabLst>
                <a:tab pos="1371600" algn="l"/>
              </a:tabLst>
            </a:pPr>
            <a:r>
              <a:rPr lang="en-US" dirty="0"/>
              <a:t>quick fox	</a:t>
            </a:r>
            <a:r>
              <a:rPr lang="en-US" i="1" dirty="0">
                <a:solidFill>
                  <a:srgbClr val="FF0000"/>
                </a:solidFill>
              </a:rPr>
              <a:t>?</a:t>
            </a:r>
          </a:p>
          <a:p>
            <a:pPr>
              <a:tabLst>
                <a:tab pos="1371600" algn="l"/>
              </a:tabLst>
            </a:pPr>
            <a:endParaRPr lang="en-US" dirty="0"/>
          </a:p>
        </p:txBody>
      </p:sp>
      <p:sp>
        <p:nvSpPr>
          <p:cNvPr id="4" name="TextBox 3">
            <a:extLst>
              <a:ext uri="{FF2B5EF4-FFF2-40B4-BE49-F238E27FC236}">
                <a16:creationId xmlns:a16="http://schemas.microsoft.com/office/drawing/2014/main" id="{60C247BF-0133-4B3E-8013-979C85D5BC2C}"/>
              </a:ext>
            </a:extLst>
          </p:cNvPr>
          <p:cNvSpPr txBox="1"/>
          <p:nvPr/>
        </p:nvSpPr>
        <p:spPr>
          <a:xfrm>
            <a:off x="867103" y="1358514"/>
            <a:ext cx="5880538" cy="369332"/>
          </a:xfrm>
          <a:prstGeom prst="rect">
            <a:avLst/>
          </a:prstGeom>
          <a:noFill/>
        </p:spPr>
        <p:txBody>
          <a:bodyPr wrap="square" rtlCol="0">
            <a:spAutoFit/>
          </a:bodyPr>
          <a:lstStyle/>
          <a:p>
            <a:r>
              <a:rPr lang="en-US" dirty="0"/>
              <a:t>Easier to consider if we show the document boundaries.</a:t>
            </a:r>
          </a:p>
        </p:txBody>
      </p:sp>
      <p:sp>
        <p:nvSpPr>
          <p:cNvPr id="2" name="TextBox 1">
            <a:extLst>
              <a:ext uri="{FF2B5EF4-FFF2-40B4-BE49-F238E27FC236}">
                <a16:creationId xmlns:a16="http://schemas.microsoft.com/office/drawing/2014/main" id="{027628AE-402E-4975-8262-8E80121D79BB}"/>
              </a:ext>
            </a:extLst>
          </p:cNvPr>
          <p:cNvSpPr txBox="1"/>
          <p:nvPr/>
        </p:nvSpPr>
        <p:spPr>
          <a:xfrm>
            <a:off x="867103" y="4445654"/>
            <a:ext cx="7591096" cy="646331"/>
          </a:xfrm>
          <a:prstGeom prst="rect">
            <a:avLst/>
          </a:prstGeom>
          <a:noFill/>
        </p:spPr>
        <p:txBody>
          <a:bodyPr wrap="square" rtlCol="0">
            <a:spAutoFit/>
          </a:bodyPr>
          <a:lstStyle/>
          <a:p>
            <a:pPr>
              <a:spcBef>
                <a:spcPts val="1600"/>
              </a:spcBef>
            </a:pPr>
            <a:r>
              <a:rPr lang="en-US" dirty="0" err="1"/>
              <a:t>AND'ing</a:t>
            </a:r>
            <a:r>
              <a:rPr lang="en-US" dirty="0"/>
              <a:t> of terms should find occurrences of all the terms within a single document.</a:t>
            </a:r>
          </a:p>
        </p:txBody>
      </p:sp>
    </p:spTree>
    <p:extLst>
      <p:ext uri="{BB962C8B-B14F-4D97-AF65-F5344CB8AC3E}">
        <p14:creationId xmlns:p14="http://schemas.microsoft.com/office/powerpoint/2010/main" val="21530393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8D522-81F5-379B-02F9-D04D02C036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99B88F-D49B-551C-CC3D-FE263A427C54}"/>
              </a:ext>
            </a:extLst>
          </p:cNvPr>
          <p:cNvSpPr>
            <a:spLocks noGrp="1"/>
          </p:cNvSpPr>
          <p:nvPr>
            <p:ph type="title"/>
          </p:nvPr>
        </p:nvSpPr>
        <p:spPr/>
        <p:txBody>
          <a:bodyPr/>
          <a:lstStyle/>
          <a:p>
            <a:r>
              <a:rPr lang="en-US" dirty="0"/>
              <a:t>query compiler</a:t>
            </a:r>
          </a:p>
        </p:txBody>
      </p:sp>
      <p:sp>
        <p:nvSpPr>
          <p:cNvPr id="3" name="Content Placeholder 2">
            <a:extLst>
              <a:ext uri="{FF2B5EF4-FFF2-40B4-BE49-F238E27FC236}">
                <a16:creationId xmlns:a16="http://schemas.microsoft.com/office/drawing/2014/main" id="{E45D2642-E1FA-851A-E15E-3DB5AD4592E5}"/>
              </a:ext>
            </a:extLst>
          </p:cNvPr>
          <p:cNvSpPr>
            <a:spLocks noGrp="1"/>
          </p:cNvSpPr>
          <p:nvPr>
            <p:ph idx="1"/>
          </p:nvPr>
        </p:nvSpPr>
        <p:spPr>
          <a:xfrm>
            <a:off x="5277394" y="1600200"/>
            <a:ext cx="3409405" cy="4525963"/>
          </a:xfrm>
        </p:spPr>
        <p:txBody>
          <a:bodyPr>
            <a:normAutofit/>
          </a:bodyPr>
          <a:lstStyle/>
          <a:p>
            <a:r>
              <a:rPr lang="en-US" sz="2000" dirty="0"/>
              <a:t>Compile a query as typed, e.g., with quotes around phrases, into a structure the constraint solver understands.</a:t>
            </a:r>
          </a:p>
        </p:txBody>
      </p:sp>
      <p:grpSp>
        <p:nvGrpSpPr>
          <p:cNvPr id="4" name="Group 3">
            <a:extLst>
              <a:ext uri="{FF2B5EF4-FFF2-40B4-BE49-F238E27FC236}">
                <a16:creationId xmlns:a16="http://schemas.microsoft.com/office/drawing/2014/main" id="{775FA7DB-734B-7D4D-6C4E-18F2E3DB9BE8}"/>
              </a:ext>
            </a:extLst>
          </p:cNvPr>
          <p:cNvGrpSpPr/>
          <p:nvPr/>
        </p:nvGrpSpPr>
        <p:grpSpPr>
          <a:xfrm>
            <a:off x="213360" y="1417638"/>
            <a:ext cx="4831781" cy="3381484"/>
            <a:chOff x="10012" y="1612506"/>
            <a:chExt cx="9074503" cy="4934048"/>
          </a:xfrm>
        </p:grpSpPr>
        <p:grpSp>
          <p:nvGrpSpPr>
            <p:cNvPr id="5" name="Group 4">
              <a:extLst>
                <a:ext uri="{FF2B5EF4-FFF2-40B4-BE49-F238E27FC236}">
                  <a16:creationId xmlns:a16="http://schemas.microsoft.com/office/drawing/2014/main" id="{D23DC4B0-82E7-A35A-B1B8-E1D3134AF65B}"/>
                </a:ext>
              </a:extLst>
            </p:cNvPr>
            <p:cNvGrpSpPr/>
            <p:nvPr/>
          </p:nvGrpSpPr>
          <p:grpSpPr>
            <a:xfrm>
              <a:off x="3633076" y="5328057"/>
              <a:ext cx="1995954" cy="1218497"/>
              <a:chOff x="3645312" y="3879473"/>
              <a:chExt cx="2084282" cy="1181757"/>
            </a:xfrm>
          </p:grpSpPr>
          <p:sp>
            <p:nvSpPr>
              <p:cNvPr id="30" name="Flowchart: Magnetic Disk 29">
                <a:extLst>
                  <a:ext uri="{FF2B5EF4-FFF2-40B4-BE49-F238E27FC236}">
                    <a16:creationId xmlns:a16="http://schemas.microsoft.com/office/drawing/2014/main" id="{B4C7B68F-24D7-AE11-821B-74F30F327067}"/>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1" name="TextBox 30">
                <a:extLst>
                  <a:ext uri="{FF2B5EF4-FFF2-40B4-BE49-F238E27FC236}">
                    <a16:creationId xmlns:a16="http://schemas.microsoft.com/office/drawing/2014/main" id="{07B254CF-F2D1-7EA1-70AD-D70DD1742E59}"/>
                  </a:ext>
                </a:extLst>
              </p:cNvPr>
              <p:cNvSpPr txBox="1"/>
              <p:nvPr/>
            </p:nvSpPr>
            <p:spPr>
              <a:xfrm>
                <a:off x="3645314" y="4355197"/>
                <a:ext cx="2084280" cy="370215"/>
              </a:xfrm>
              <a:prstGeom prst="rect">
                <a:avLst/>
              </a:prstGeom>
              <a:noFill/>
            </p:spPr>
            <p:txBody>
              <a:bodyPr wrap="square" rtlCol="0">
                <a:spAutoFit/>
              </a:bodyPr>
              <a:lstStyle/>
              <a:p>
                <a:pPr algn="ctr"/>
                <a:r>
                  <a:rPr lang="en-US" sz="1100" dirty="0"/>
                  <a:t>Index files</a:t>
                </a:r>
              </a:p>
            </p:txBody>
          </p:sp>
        </p:grpSp>
        <p:grpSp>
          <p:nvGrpSpPr>
            <p:cNvPr id="6" name="Group 5">
              <a:extLst>
                <a:ext uri="{FF2B5EF4-FFF2-40B4-BE49-F238E27FC236}">
                  <a16:creationId xmlns:a16="http://schemas.microsoft.com/office/drawing/2014/main" id="{EE181B8A-34C1-5BA3-7338-B07CF65581FD}"/>
                </a:ext>
              </a:extLst>
            </p:cNvPr>
            <p:cNvGrpSpPr/>
            <p:nvPr/>
          </p:nvGrpSpPr>
          <p:grpSpPr>
            <a:xfrm>
              <a:off x="1654571" y="1612506"/>
              <a:ext cx="1672493" cy="804985"/>
              <a:chOff x="1187938" y="2016369"/>
              <a:chExt cx="1672493" cy="804985"/>
            </a:xfrm>
          </p:grpSpPr>
          <p:sp>
            <p:nvSpPr>
              <p:cNvPr id="28" name="Rectangle: Rounded Corners 27">
                <a:extLst>
                  <a:ext uri="{FF2B5EF4-FFF2-40B4-BE49-F238E27FC236}">
                    <a16:creationId xmlns:a16="http://schemas.microsoft.com/office/drawing/2014/main" id="{4394A7E7-D955-BC89-CA4C-E50212A317B9}"/>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9" name="TextBox 28">
                <a:extLst>
                  <a:ext uri="{FF2B5EF4-FFF2-40B4-BE49-F238E27FC236}">
                    <a16:creationId xmlns:a16="http://schemas.microsoft.com/office/drawing/2014/main" id="{7C1215F4-444C-05CE-2AC4-CB90117A41AE}"/>
                  </a:ext>
                </a:extLst>
              </p:cNvPr>
              <p:cNvSpPr txBox="1"/>
              <p:nvPr/>
            </p:nvSpPr>
            <p:spPr>
              <a:xfrm>
                <a:off x="1187938" y="2234195"/>
                <a:ext cx="1672493" cy="381725"/>
              </a:xfrm>
              <a:prstGeom prst="rect">
                <a:avLst/>
              </a:prstGeom>
              <a:noFill/>
            </p:spPr>
            <p:txBody>
              <a:bodyPr wrap="square" rtlCol="0">
                <a:spAutoFit/>
              </a:bodyPr>
              <a:lstStyle/>
              <a:p>
                <a:pPr algn="ctr"/>
                <a:r>
                  <a:rPr lang="en-US" sz="1100" dirty="0"/>
                  <a:t>Front end</a:t>
                </a:r>
              </a:p>
            </p:txBody>
          </p:sp>
        </p:grpSp>
        <p:grpSp>
          <p:nvGrpSpPr>
            <p:cNvPr id="7" name="Group 6">
              <a:extLst>
                <a:ext uri="{FF2B5EF4-FFF2-40B4-BE49-F238E27FC236}">
                  <a16:creationId xmlns:a16="http://schemas.microsoft.com/office/drawing/2014/main" id="{2C50D2B9-0174-1C17-46D0-78F3DD37E804}"/>
                </a:ext>
              </a:extLst>
            </p:cNvPr>
            <p:cNvGrpSpPr/>
            <p:nvPr/>
          </p:nvGrpSpPr>
          <p:grpSpPr>
            <a:xfrm>
              <a:off x="3735753" y="2867400"/>
              <a:ext cx="1672493" cy="804985"/>
              <a:chOff x="1187938" y="2016369"/>
              <a:chExt cx="1672493" cy="804985"/>
            </a:xfrm>
          </p:grpSpPr>
          <p:sp>
            <p:nvSpPr>
              <p:cNvPr id="26" name="Rectangle: Rounded Corners 25">
                <a:extLst>
                  <a:ext uri="{FF2B5EF4-FFF2-40B4-BE49-F238E27FC236}">
                    <a16:creationId xmlns:a16="http://schemas.microsoft.com/office/drawing/2014/main" id="{64372CFB-51E7-D9C0-027E-2E72E78410FD}"/>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7" name="TextBox 26">
                <a:extLst>
                  <a:ext uri="{FF2B5EF4-FFF2-40B4-BE49-F238E27FC236}">
                    <a16:creationId xmlns:a16="http://schemas.microsoft.com/office/drawing/2014/main" id="{F8FE5203-1A8A-92D2-827A-1240AA6F775C}"/>
                  </a:ext>
                </a:extLst>
              </p:cNvPr>
              <p:cNvSpPr txBox="1"/>
              <p:nvPr/>
            </p:nvSpPr>
            <p:spPr>
              <a:xfrm>
                <a:off x="1187938" y="2071729"/>
                <a:ext cx="1672493" cy="628723"/>
              </a:xfrm>
              <a:prstGeom prst="rect">
                <a:avLst/>
              </a:prstGeom>
              <a:noFill/>
            </p:spPr>
            <p:txBody>
              <a:bodyPr wrap="square" rtlCol="0">
                <a:spAutoFit/>
              </a:bodyPr>
              <a:lstStyle/>
              <a:p>
                <a:pPr algn="ctr"/>
                <a:r>
                  <a:rPr lang="en-US" sz="1100" dirty="0"/>
                  <a:t>Constraint solver</a:t>
                </a:r>
              </a:p>
            </p:txBody>
          </p:sp>
        </p:grpSp>
        <p:grpSp>
          <p:nvGrpSpPr>
            <p:cNvPr id="8" name="Group 7">
              <a:extLst>
                <a:ext uri="{FF2B5EF4-FFF2-40B4-BE49-F238E27FC236}">
                  <a16:creationId xmlns:a16="http://schemas.microsoft.com/office/drawing/2014/main" id="{5B94211C-5237-62EA-FBFB-16997BE51D1A}"/>
                </a:ext>
              </a:extLst>
            </p:cNvPr>
            <p:cNvGrpSpPr/>
            <p:nvPr/>
          </p:nvGrpSpPr>
          <p:grpSpPr>
            <a:xfrm>
              <a:off x="1654571" y="2867400"/>
              <a:ext cx="1672493" cy="804985"/>
              <a:chOff x="1187938" y="2016369"/>
              <a:chExt cx="1672493" cy="804985"/>
            </a:xfrm>
          </p:grpSpPr>
          <p:sp>
            <p:nvSpPr>
              <p:cNvPr id="24" name="Rectangle: Rounded Corners 23">
                <a:extLst>
                  <a:ext uri="{FF2B5EF4-FFF2-40B4-BE49-F238E27FC236}">
                    <a16:creationId xmlns:a16="http://schemas.microsoft.com/office/drawing/2014/main" id="{D071123B-2F1F-7053-3EA0-E8E71AC92E57}"/>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5" name="TextBox 24">
                <a:extLst>
                  <a:ext uri="{FF2B5EF4-FFF2-40B4-BE49-F238E27FC236}">
                    <a16:creationId xmlns:a16="http://schemas.microsoft.com/office/drawing/2014/main" id="{61598674-0438-4268-417B-038A836AC70C}"/>
                  </a:ext>
                </a:extLst>
              </p:cNvPr>
              <p:cNvSpPr txBox="1"/>
              <p:nvPr/>
            </p:nvSpPr>
            <p:spPr>
              <a:xfrm>
                <a:off x="1187938" y="2064917"/>
                <a:ext cx="1672493" cy="628723"/>
              </a:xfrm>
              <a:prstGeom prst="rect">
                <a:avLst/>
              </a:prstGeom>
              <a:noFill/>
            </p:spPr>
            <p:txBody>
              <a:bodyPr wrap="square" rtlCol="0">
                <a:spAutoFit/>
              </a:bodyPr>
              <a:lstStyle/>
              <a:p>
                <a:pPr algn="ctr"/>
                <a:r>
                  <a:rPr lang="en-US" sz="1100" dirty="0"/>
                  <a:t>Query compiler</a:t>
                </a:r>
              </a:p>
            </p:txBody>
          </p:sp>
        </p:grpSp>
        <p:grpSp>
          <p:nvGrpSpPr>
            <p:cNvPr id="9" name="Group 8">
              <a:extLst>
                <a:ext uri="{FF2B5EF4-FFF2-40B4-BE49-F238E27FC236}">
                  <a16:creationId xmlns:a16="http://schemas.microsoft.com/office/drawing/2014/main" id="{633DACD0-F770-F666-0B3D-774F0184FA6F}"/>
                </a:ext>
              </a:extLst>
            </p:cNvPr>
            <p:cNvGrpSpPr/>
            <p:nvPr/>
          </p:nvGrpSpPr>
          <p:grpSpPr>
            <a:xfrm>
              <a:off x="5816935" y="2882256"/>
              <a:ext cx="1688933" cy="804985"/>
              <a:chOff x="1187938" y="2016369"/>
              <a:chExt cx="1688933" cy="804985"/>
            </a:xfrm>
          </p:grpSpPr>
          <p:sp>
            <p:nvSpPr>
              <p:cNvPr id="22" name="Rectangle: Rounded Corners 21">
                <a:extLst>
                  <a:ext uri="{FF2B5EF4-FFF2-40B4-BE49-F238E27FC236}">
                    <a16:creationId xmlns:a16="http://schemas.microsoft.com/office/drawing/2014/main" id="{857FA1C6-CC21-842F-6CB2-FBC840289034}"/>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3" name="TextBox 22">
                <a:extLst>
                  <a:ext uri="{FF2B5EF4-FFF2-40B4-BE49-F238E27FC236}">
                    <a16:creationId xmlns:a16="http://schemas.microsoft.com/office/drawing/2014/main" id="{18D95B68-C110-CDE4-E5EC-D7529A21E55F}"/>
                  </a:ext>
                </a:extLst>
              </p:cNvPr>
              <p:cNvSpPr txBox="1"/>
              <p:nvPr/>
            </p:nvSpPr>
            <p:spPr>
              <a:xfrm>
                <a:off x="1204379" y="2203950"/>
                <a:ext cx="1672492" cy="381725"/>
              </a:xfrm>
              <a:prstGeom prst="rect">
                <a:avLst/>
              </a:prstGeom>
              <a:noFill/>
            </p:spPr>
            <p:txBody>
              <a:bodyPr wrap="square" rtlCol="0">
                <a:spAutoFit/>
              </a:bodyPr>
              <a:lstStyle/>
              <a:p>
                <a:pPr algn="ctr"/>
                <a:r>
                  <a:rPr lang="en-US" sz="1100" dirty="0"/>
                  <a:t>Ranker</a:t>
                </a:r>
              </a:p>
            </p:txBody>
          </p:sp>
        </p:grpSp>
        <p:cxnSp>
          <p:nvCxnSpPr>
            <p:cNvPr id="10" name="Straight Arrow Connector 9">
              <a:extLst>
                <a:ext uri="{FF2B5EF4-FFF2-40B4-BE49-F238E27FC236}">
                  <a16:creationId xmlns:a16="http://schemas.microsoft.com/office/drawing/2014/main" id="{18EF44EF-420E-9E2E-B587-0C5ABC9C7000}"/>
                </a:ext>
              </a:extLst>
            </p:cNvPr>
            <p:cNvCxnSpPr>
              <a:cxnSpLocks/>
              <a:endCxn id="24"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1DA70BA-D80A-1FBD-5610-F8ABA87C0FD2}"/>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4A5A053-8DA8-B8CC-19E8-89756C0D7F5C}"/>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CD758FF-6248-E811-8A23-0D13364A7C43}"/>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81E8EBA-5EB8-BCF5-7FDE-203AFAD0029C}"/>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0D34B38-090A-C24D-4669-4A09B3EC633D}"/>
                </a:ext>
              </a:extLst>
            </p:cNvPr>
            <p:cNvSpPr txBox="1"/>
            <p:nvPr/>
          </p:nvSpPr>
          <p:spPr>
            <a:xfrm>
              <a:off x="7963874" y="3085226"/>
              <a:ext cx="1120641" cy="370498"/>
            </a:xfrm>
            <a:prstGeom prst="rect">
              <a:avLst/>
            </a:prstGeom>
            <a:noFill/>
          </p:spPr>
          <p:txBody>
            <a:bodyPr wrap="square" rtlCol="0">
              <a:spAutoFit/>
            </a:bodyPr>
            <a:lstStyle/>
            <a:p>
              <a:r>
                <a:rPr lang="en-US" sz="1050" dirty="0"/>
                <a:t>Results</a:t>
              </a:r>
            </a:p>
          </p:txBody>
        </p:sp>
        <p:sp>
          <p:nvSpPr>
            <p:cNvPr id="16" name="TextBox 15">
              <a:extLst>
                <a:ext uri="{FF2B5EF4-FFF2-40B4-BE49-F238E27FC236}">
                  <a16:creationId xmlns:a16="http://schemas.microsoft.com/office/drawing/2014/main" id="{968266F3-3C24-20EE-3DEB-C143EF293BE2}"/>
                </a:ext>
              </a:extLst>
            </p:cNvPr>
            <p:cNvSpPr txBox="1"/>
            <p:nvPr/>
          </p:nvSpPr>
          <p:spPr>
            <a:xfrm>
              <a:off x="10012" y="1830332"/>
              <a:ext cx="1185758" cy="381725"/>
            </a:xfrm>
            <a:prstGeom prst="rect">
              <a:avLst/>
            </a:prstGeom>
            <a:noFill/>
          </p:spPr>
          <p:txBody>
            <a:bodyPr wrap="square" rtlCol="0">
              <a:spAutoFit/>
            </a:bodyPr>
            <a:lstStyle/>
            <a:p>
              <a:r>
                <a:rPr lang="en-US" sz="1100" dirty="0"/>
                <a:t>Queries</a:t>
              </a:r>
            </a:p>
          </p:txBody>
        </p:sp>
        <p:cxnSp>
          <p:nvCxnSpPr>
            <p:cNvPr id="17" name="Straight Arrow Connector 16">
              <a:extLst>
                <a:ext uri="{FF2B5EF4-FFF2-40B4-BE49-F238E27FC236}">
                  <a16:creationId xmlns:a16="http://schemas.microsoft.com/office/drawing/2014/main" id="{72C051A1-BB82-D113-BAF9-85D6CA163038}"/>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E7FD9448-9DF6-5BC1-5515-CCC5988BD78C}"/>
                </a:ext>
              </a:extLst>
            </p:cNvPr>
            <p:cNvGrpSpPr/>
            <p:nvPr/>
          </p:nvGrpSpPr>
          <p:grpSpPr>
            <a:xfrm>
              <a:off x="3768632" y="4122463"/>
              <a:ext cx="1688932" cy="804985"/>
              <a:chOff x="1187938" y="2102392"/>
              <a:chExt cx="1688932" cy="804985"/>
            </a:xfrm>
          </p:grpSpPr>
          <p:sp>
            <p:nvSpPr>
              <p:cNvPr id="20" name="Rectangle: Rounded Corners 19">
                <a:extLst>
                  <a:ext uri="{FF2B5EF4-FFF2-40B4-BE49-F238E27FC236}">
                    <a16:creationId xmlns:a16="http://schemas.microsoft.com/office/drawing/2014/main" id="{0CF12277-638E-0969-583E-444FFB209309}"/>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TextBox 20">
                <a:extLst>
                  <a:ext uri="{FF2B5EF4-FFF2-40B4-BE49-F238E27FC236}">
                    <a16:creationId xmlns:a16="http://schemas.microsoft.com/office/drawing/2014/main" id="{6EDFE42F-4919-D6EC-78D9-4498D055E86A}"/>
                  </a:ext>
                </a:extLst>
              </p:cNvPr>
              <p:cNvSpPr txBox="1"/>
              <p:nvPr/>
            </p:nvSpPr>
            <p:spPr>
              <a:xfrm>
                <a:off x="1204379" y="2301817"/>
                <a:ext cx="1672491" cy="381725"/>
              </a:xfrm>
              <a:prstGeom prst="rect">
                <a:avLst/>
              </a:prstGeom>
              <a:noFill/>
            </p:spPr>
            <p:txBody>
              <a:bodyPr wrap="square" rtlCol="0">
                <a:spAutoFit/>
              </a:bodyPr>
              <a:lstStyle/>
              <a:p>
                <a:pPr algn="ctr"/>
                <a:r>
                  <a:rPr lang="en-US" sz="1100" dirty="0"/>
                  <a:t>Index server</a:t>
                </a:r>
              </a:p>
            </p:txBody>
          </p:sp>
        </p:grpSp>
        <p:cxnSp>
          <p:nvCxnSpPr>
            <p:cNvPr id="19" name="Straight Arrow Connector 18">
              <a:extLst>
                <a:ext uri="{FF2B5EF4-FFF2-40B4-BE49-F238E27FC236}">
                  <a16:creationId xmlns:a16="http://schemas.microsoft.com/office/drawing/2014/main" id="{A5036F9E-05E9-952E-4663-CB1300B5D3C6}"/>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91046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75A5DE-136C-40C1-8C59-DA3A77FF8B7D}"/>
              </a:ext>
            </a:extLst>
          </p:cNvPr>
          <p:cNvSpPr txBox="1"/>
          <p:nvPr/>
        </p:nvSpPr>
        <p:spPr>
          <a:xfrm>
            <a:off x="867103" y="740978"/>
            <a:ext cx="7113535" cy="461665"/>
          </a:xfrm>
          <a:prstGeom prst="rect">
            <a:avLst/>
          </a:prstGeom>
          <a:noFill/>
        </p:spPr>
        <p:txBody>
          <a:bodyPr wrap="square" rtlCol="0">
            <a:spAutoFit/>
          </a:bodyPr>
          <a:lstStyle/>
          <a:p>
            <a:r>
              <a:rPr lang="en-US" sz="2400" dirty="0">
                <a:latin typeface="+mj-lt"/>
              </a:rPr>
              <a:t>The query language and the ISRs should be recursive</a:t>
            </a:r>
          </a:p>
        </p:txBody>
      </p:sp>
      <p:sp>
        <p:nvSpPr>
          <p:cNvPr id="3" name="TextBox 2">
            <a:extLst>
              <a:ext uri="{FF2B5EF4-FFF2-40B4-BE49-F238E27FC236}">
                <a16:creationId xmlns:a16="http://schemas.microsoft.com/office/drawing/2014/main" id="{73144500-2B85-4E75-9F49-D49E482770FD}"/>
              </a:ext>
            </a:extLst>
          </p:cNvPr>
          <p:cNvSpPr txBox="1"/>
          <p:nvPr/>
        </p:nvSpPr>
        <p:spPr>
          <a:xfrm>
            <a:off x="867102" y="1358514"/>
            <a:ext cx="5658425" cy="400110"/>
          </a:xfrm>
          <a:prstGeom prst="rect">
            <a:avLst/>
          </a:prstGeom>
          <a:noFill/>
        </p:spPr>
        <p:txBody>
          <a:bodyPr wrap="square" rtlCol="0">
            <a:spAutoFit/>
          </a:bodyPr>
          <a:lstStyle/>
          <a:p>
            <a:r>
              <a:rPr lang="en-US" sz="2000" dirty="0"/>
              <a:t>"</a:t>
            </a:r>
            <a:r>
              <a:rPr lang="en-US" sz="2000" dirty="0" err="1"/>
              <a:t>apollo</a:t>
            </a:r>
            <a:r>
              <a:rPr lang="en-US" sz="2000" dirty="0"/>
              <a:t> moon landing" | ( apple banana )</a:t>
            </a:r>
          </a:p>
        </p:txBody>
      </p:sp>
      <p:grpSp>
        <p:nvGrpSpPr>
          <p:cNvPr id="65" name="Group 64">
            <a:extLst>
              <a:ext uri="{FF2B5EF4-FFF2-40B4-BE49-F238E27FC236}">
                <a16:creationId xmlns:a16="http://schemas.microsoft.com/office/drawing/2014/main" id="{8F56D9EE-1456-47A6-BD6A-F54957D17E7A}"/>
              </a:ext>
            </a:extLst>
          </p:cNvPr>
          <p:cNvGrpSpPr/>
          <p:nvPr/>
        </p:nvGrpSpPr>
        <p:grpSpPr>
          <a:xfrm>
            <a:off x="442560" y="2099387"/>
            <a:ext cx="8297114" cy="2908665"/>
            <a:chOff x="442560" y="2099387"/>
            <a:chExt cx="8297114" cy="2908665"/>
          </a:xfrm>
        </p:grpSpPr>
        <p:grpSp>
          <p:nvGrpSpPr>
            <p:cNvPr id="14" name="Group 13">
              <a:extLst>
                <a:ext uri="{FF2B5EF4-FFF2-40B4-BE49-F238E27FC236}">
                  <a16:creationId xmlns:a16="http://schemas.microsoft.com/office/drawing/2014/main" id="{3954925C-D701-475F-8E71-F1DDC3F0885B}"/>
                </a:ext>
              </a:extLst>
            </p:cNvPr>
            <p:cNvGrpSpPr/>
            <p:nvPr/>
          </p:nvGrpSpPr>
          <p:grpSpPr>
            <a:xfrm>
              <a:off x="4049486" y="2099387"/>
              <a:ext cx="1371600" cy="643813"/>
              <a:chOff x="3844212" y="2108718"/>
              <a:chExt cx="1996751" cy="643813"/>
            </a:xfrm>
          </p:grpSpPr>
          <p:sp>
            <p:nvSpPr>
              <p:cNvPr id="4" name="Rectangle 3">
                <a:extLst>
                  <a:ext uri="{FF2B5EF4-FFF2-40B4-BE49-F238E27FC236}">
                    <a16:creationId xmlns:a16="http://schemas.microsoft.com/office/drawing/2014/main" id="{95940E30-56D5-4094-975F-CD4FA647639C}"/>
                  </a:ext>
                </a:extLst>
              </p:cNvPr>
              <p:cNvSpPr/>
              <p:nvPr/>
            </p:nvSpPr>
            <p:spPr>
              <a:xfrm>
                <a:off x="3844212" y="2108718"/>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D762790-FD41-4012-A273-766364A2C11B}"/>
                  </a:ext>
                </a:extLst>
              </p:cNvPr>
              <p:cNvSpPr txBox="1"/>
              <p:nvPr/>
            </p:nvSpPr>
            <p:spPr>
              <a:xfrm>
                <a:off x="3918857" y="2258008"/>
                <a:ext cx="1838131" cy="375913"/>
              </a:xfrm>
              <a:prstGeom prst="rect">
                <a:avLst/>
              </a:prstGeom>
              <a:noFill/>
            </p:spPr>
            <p:txBody>
              <a:bodyPr wrap="square" rtlCol="0">
                <a:spAutoFit/>
              </a:bodyPr>
              <a:lstStyle/>
              <a:p>
                <a:pPr algn="ctr"/>
                <a:r>
                  <a:rPr lang="en-US" dirty="0"/>
                  <a:t>OR</a:t>
                </a:r>
              </a:p>
            </p:txBody>
          </p:sp>
        </p:grpSp>
        <p:grpSp>
          <p:nvGrpSpPr>
            <p:cNvPr id="15" name="Group 14">
              <a:extLst>
                <a:ext uri="{FF2B5EF4-FFF2-40B4-BE49-F238E27FC236}">
                  <a16:creationId xmlns:a16="http://schemas.microsoft.com/office/drawing/2014/main" id="{53F614C7-1771-4F50-B73F-42FD9F373863}"/>
                </a:ext>
              </a:extLst>
            </p:cNvPr>
            <p:cNvGrpSpPr/>
            <p:nvPr/>
          </p:nvGrpSpPr>
          <p:grpSpPr>
            <a:xfrm>
              <a:off x="2032373" y="3323252"/>
              <a:ext cx="1371600" cy="643813"/>
              <a:chOff x="2575249" y="3167193"/>
              <a:chExt cx="1996751" cy="643813"/>
            </a:xfrm>
          </p:grpSpPr>
          <p:sp>
            <p:nvSpPr>
              <p:cNvPr id="6" name="Rectangle 5">
                <a:extLst>
                  <a:ext uri="{FF2B5EF4-FFF2-40B4-BE49-F238E27FC236}">
                    <a16:creationId xmlns:a16="http://schemas.microsoft.com/office/drawing/2014/main" id="{C8769FC8-44F0-414A-BE26-502A4D27C4B4}"/>
                  </a:ext>
                </a:extLst>
              </p:cNvPr>
              <p:cNvSpPr/>
              <p:nvPr/>
            </p:nvSpPr>
            <p:spPr>
              <a:xfrm>
                <a:off x="2575249"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23CF731-4079-4612-B43D-4E8C243FFF0C}"/>
                  </a:ext>
                </a:extLst>
              </p:cNvPr>
              <p:cNvSpPr txBox="1"/>
              <p:nvPr/>
            </p:nvSpPr>
            <p:spPr>
              <a:xfrm>
                <a:off x="2649894" y="3316483"/>
                <a:ext cx="1838131" cy="375913"/>
              </a:xfrm>
              <a:prstGeom prst="rect">
                <a:avLst/>
              </a:prstGeom>
              <a:noFill/>
            </p:spPr>
            <p:txBody>
              <a:bodyPr wrap="square" rtlCol="0">
                <a:spAutoFit/>
              </a:bodyPr>
              <a:lstStyle/>
              <a:p>
                <a:pPr algn="ctr"/>
                <a:r>
                  <a:rPr lang="en-US" dirty="0"/>
                  <a:t>Phrase</a:t>
                </a:r>
              </a:p>
            </p:txBody>
          </p:sp>
        </p:grpSp>
        <p:grpSp>
          <p:nvGrpSpPr>
            <p:cNvPr id="16" name="Group 15">
              <a:extLst>
                <a:ext uri="{FF2B5EF4-FFF2-40B4-BE49-F238E27FC236}">
                  <a16:creationId xmlns:a16="http://schemas.microsoft.com/office/drawing/2014/main" id="{64E41D36-507E-489D-B409-D42C532513C5}"/>
                </a:ext>
              </a:extLst>
            </p:cNvPr>
            <p:cNvGrpSpPr/>
            <p:nvPr/>
          </p:nvGrpSpPr>
          <p:grpSpPr>
            <a:xfrm>
              <a:off x="6609038" y="3318037"/>
              <a:ext cx="1371600" cy="643813"/>
              <a:chOff x="5293567" y="3167193"/>
              <a:chExt cx="1996751" cy="643813"/>
            </a:xfrm>
          </p:grpSpPr>
          <p:sp>
            <p:nvSpPr>
              <p:cNvPr id="8" name="Rectangle 7">
                <a:extLst>
                  <a:ext uri="{FF2B5EF4-FFF2-40B4-BE49-F238E27FC236}">
                    <a16:creationId xmlns:a16="http://schemas.microsoft.com/office/drawing/2014/main" id="{C6109DB6-AC72-45A8-8590-589F902B9E2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8AECD2-C111-4420-A860-B69148C3012F}"/>
                  </a:ext>
                </a:extLst>
              </p:cNvPr>
              <p:cNvSpPr txBox="1"/>
              <p:nvPr/>
            </p:nvSpPr>
            <p:spPr>
              <a:xfrm>
                <a:off x="5368212" y="3316483"/>
                <a:ext cx="1838131" cy="375913"/>
              </a:xfrm>
              <a:prstGeom prst="rect">
                <a:avLst/>
              </a:prstGeom>
              <a:noFill/>
            </p:spPr>
            <p:txBody>
              <a:bodyPr wrap="square" rtlCol="0">
                <a:spAutoFit/>
              </a:bodyPr>
              <a:lstStyle/>
              <a:p>
                <a:pPr algn="ctr"/>
                <a:r>
                  <a:rPr lang="en-US" dirty="0"/>
                  <a:t>AND</a:t>
                </a:r>
              </a:p>
            </p:txBody>
          </p:sp>
        </p:grpSp>
        <p:grpSp>
          <p:nvGrpSpPr>
            <p:cNvPr id="17" name="Group 16">
              <a:extLst>
                <a:ext uri="{FF2B5EF4-FFF2-40B4-BE49-F238E27FC236}">
                  <a16:creationId xmlns:a16="http://schemas.microsoft.com/office/drawing/2014/main" id="{BF6241E0-305F-4F82-B328-0E27EA4A14A9}"/>
                </a:ext>
              </a:extLst>
            </p:cNvPr>
            <p:cNvGrpSpPr/>
            <p:nvPr/>
          </p:nvGrpSpPr>
          <p:grpSpPr>
            <a:xfrm>
              <a:off x="442560" y="4364239"/>
              <a:ext cx="1371600" cy="643813"/>
              <a:chOff x="5293567" y="3167193"/>
              <a:chExt cx="1996751" cy="643813"/>
            </a:xfrm>
          </p:grpSpPr>
          <p:sp>
            <p:nvSpPr>
              <p:cNvPr id="18" name="Rectangle 17">
                <a:extLst>
                  <a:ext uri="{FF2B5EF4-FFF2-40B4-BE49-F238E27FC236}">
                    <a16:creationId xmlns:a16="http://schemas.microsoft.com/office/drawing/2014/main" id="{5582B17B-AF92-4F58-A3EA-92716F411653}"/>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05F17EC-790B-407C-8DA6-7698D4625485}"/>
                  </a:ext>
                </a:extLst>
              </p:cNvPr>
              <p:cNvSpPr txBox="1"/>
              <p:nvPr/>
            </p:nvSpPr>
            <p:spPr>
              <a:xfrm>
                <a:off x="5368212" y="3316483"/>
                <a:ext cx="1838131" cy="375913"/>
              </a:xfrm>
              <a:prstGeom prst="rect">
                <a:avLst/>
              </a:prstGeom>
              <a:noFill/>
            </p:spPr>
            <p:txBody>
              <a:bodyPr wrap="square" rtlCol="0">
                <a:spAutoFit/>
              </a:bodyPr>
              <a:lstStyle/>
              <a:p>
                <a:pPr algn="ctr"/>
                <a:r>
                  <a:rPr lang="en-US" dirty="0"/>
                  <a:t>"</a:t>
                </a:r>
                <a:r>
                  <a:rPr lang="en-US" dirty="0" err="1"/>
                  <a:t>apollo</a:t>
                </a:r>
                <a:r>
                  <a:rPr lang="en-US" dirty="0"/>
                  <a:t>"</a:t>
                </a:r>
              </a:p>
            </p:txBody>
          </p:sp>
        </p:grpSp>
        <p:grpSp>
          <p:nvGrpSpPr>
            <p:cNvPr id="20" name="Group 19">
              <a:extLst>
                <a:ext uri="{FF2B5EF4-FFF2-40B4-BE49-F238E27FC236}">
                  <a16:creationId xmlns:a16="http://schemas.microsoft.com/office/drawing/2014/main" id="{FFE694F4-8255-459A-B4BF-C06D5B579375}"/>
                </a:ext>
              </a:extLst>
            </p:cNvPr>
            <p:cNvGrpSpPr/>
            <p:nvPr/>
          </p:nvGrpSpPr>
          <p:grpSpPr>
            <a:xfrm>
              <a:off x="2029168" y="4345578"/>
              <a:ext cx="1371600" cy="643813"/>
              <a:chOff x="5293567" y="3167193"/>
              <a:chExt cx="1996751" cy="643813"/>
            </a:xfrm>
          </p:grpSpPr>
          <p:sp>
            <p:nvSpPr>
              <p:cNvPr id="21" name="Rectangle 20">
                <a:extLst>
                  <a:ext uri="{FF2B5EF4-FFF2-40B4-BE49-F238E27FC236}">
                    <a16:creationId xmlns:a16="http://schemas.microsoft.com/office/drawing/2014/main" id="{341EF698-E2E7-4F19-9652-C5E9367C889C}"/>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DE83074-A90C-4CB5-9CC5-9E2E3F380D41}"/>
                  </a:ext>
                </a:extLst>
              </p:cNvPr>
              <p:cNvSpPr txBox="1"/>
              <p:nvPr/>
            </p:nvSpPr>
            <p:spPr>
              <a:xfrm>
                <a:off x="5368212" y="3316483"/>
                <a:ext cx="1838131" cy="375913"/>
              </a:xfrm>
              <a:prstGeom prst="rect">
                <a:avLst/>
              </a:prstGeom>
              <a:noFill/>
            </p:spPr>
            <p:txBody>
              <a:bodyPr wrap="square" rtlCol="0">
                <a:spAutoFit/>
              </a:bodyPr>
              <a:lstStyle/>
              <a:p>
                <a:pPr algn="ctr"/>
                <a:r>
                  <a:rPr lang="en-US" dirty="0"/>
                  <a:t>"moon"</a:t>
                </a:r>
              </a:p>
            </p:txBody>
          </p:sp>
        </p:grpSp>
        <p:grpSp>
          <p:nvGrpSpPr>
            <p:cNvPr id="23" name="Group 22">
              <a:extLst>
                <a:ext uri="{FF2B5EF4-FFF2-40B4-BE49-F238E27FC236}">
                  <a16:creationId xmlns:a16="http://schemas.microsoft.com/office/drawing/2014/main" id="{760FF1B3-1B13-4C3B-99A5-17A464B5ADAE}"/>
                </a:ext>
              </a:extLst>
            </p:cNvPr>
            <p:cNvGrpSpPr/>
            <p:nvPr/>
          </p:nvGrpSpPr>
          <p:grpSpPr>
            <a:xfrm>
              <a:off x="3648974" y="4341443"/>
              <a:ext cx="1371600" cy="643813"/>
              <a:chOff x="5293567" y="3167193"/>
              <a:chExt cx="1996751" cy="643813"/>
            </a:xfrm>
          </p:grpSpPr>
          <p:sp>
            <p:nvSpPr>
              <p:cNvPr id="24" name="Rectangle 23">
                <a:extLst>
                  <a:ext uri="{FF2B5EF4-FFF2-40B4-BE49-F238E27FC236}">
                    <a16:creationId xmlns:a16="http://schemas.microsoft.com/office/drawing/2014/main" id="{33D372F3-1C37-46E3-845B-D9BE13A52A92}"/>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794792C-D99E-40C3-BDAE-B87F4265FCDB}"/>
                  </a:ext>
                </a:extLst>
              </p:cNvPr>
              <p:cNvSpPr txBox="1"/>
              <p:nvPr/>
            </p:nvSpPr>
            <p:spPr>
              <a:xfrm>
                <a:off x="5368212" y="3316483"/>
                <a:ext cx="1838130" cy="369332"/>
              </a:xfrm>
              <a:prstGeom prst="rect">
                <a:avLst/>
              </a:prstGeom>
              <a:noFill/>
            </p:spPr>
            <p:txBody>
              <a:bodyPr wrap="square" rtlCol="0">
                <a:spAutoFit/>
              </a:bodyPr>
              <a:lstStyle/>
              <a:p>
                <a:pPr algn="ctr"/>
                <a:r>
                  <a:rPr lang="en-US" dirty="0"/>
                  <a:t>"landing"</a:t>
                </a:r>
              </a:p>
            </p:txBody>
          </p:sp>
        </p:grpSp>
        <p:grpSp>
          <p:nvGrpSpPr>
            <p:cNvPr id="26" name="Group 25">
              <a:extLst>
                <a:ext uri="{FF2B5EF4-FFF2-40B4-BE49-F238E27FC236}">
                  <a16:creationId xmlns:a16="http://schemas.microsoft.com/office/drawing/2014/main" id="{B09059A7-C3E8-4D36-99D2-6DA843C9EE19}"/>
                </a:ext>
              </a:extLst>
            </p:cNvPr>
            <p:cNvGrpSpPr/>
            <p:nvPr/>
          </p:nvGrpSpPr>
          <p:grpSpPr>
            <a:xfrm>
              <a:off x="5839728" y="4356783"/>
              <a:ext cx="1371600" cy="643813"/>
              <a:chOff x="5293567" y="3167193"/>
              <a:chExt cx="1996751" cy="643813"/>
            </a:xfrm>
          </p:grpSpPr>
          <p:sp>
            <p:nvSpPr>
              <p:cNvPr id="27" name="Rectangle 26">
                <a:extLst>
                  <a:ext uri="{FF2B5EF4-FFF2-40B4-BE49-F238E27FC236}">
                    <a16:creationId xmlns:a16="http://schemas.microsoft.com/office/drawing/2014/main" id="{CE08983C-809B-4461-9141-F01DB1B24B2D}"/>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DA255B07-4361-4471-B741-1FDEB09733CB}"/>
                  </a:ext>
                </a:extLst>
              </p:cNvPr>
              <p:cNvSpPr txBox="1"/>
              <p:nvPr/>
            </p:nvSpPr>
            <p:spPr>
              <a:xfrm>
                <a:off x="5368212" y="3316483"/>
                <a:ext cx="1838131" cy="375913"/>
              </a:xfrm>
              <a:prstGeom prst="rect">
                <a:avLst/>
              </a:prstGeom>
              <a:noFill/>
            </p:spPr>
            <p:txBody>
              <a:bodyPr wrap="square" rtlCol="0">
                <a:spAutoFit/>
              </a:bodyPr>
              <a:lstStyle/>
              <a:p>
                <a:pPr algn="ctr"/>
                <a:r>
                  <a:rPr lang="en-US" dirty="0"/>
                  <a:t>"apple"</a:t>
                </a:r>
              </a:p>
            </p:txBody>
          </p:sp>
        </p:grpSp>
        <p:grpSp>
          <p:nvGrpSpPr>
            <p:cNvPr id="29" name="Group 28">
              <a:extLst>
                <a:ext uri="{FF2B5EF4-FFF2-40B4-BE49-F238E27FC236}">
                  <a16:creationId xmlns:a16="http://schemas.microsoft.com/office/drawing/2014/main" id="{31E53BD9-02AF-4F0E-AF60-F8E445B3A93A}"/>
                </a:ext>
              </a:extLst>
            </p:cNvPr>
            <p:cNvGrpSpPr/>
            <p:nvPr/>
          </p:nvGrpSpPr>
          <p:grpSpPr>
            <a:xfrm>
              <a:off x="7368074" y="4341444"/>
              <a:ext cx="1371600" cy="643813"/>
              <a:chOff x="5293567" y="3167193"/>
              <a:chExt cx="1996751" cy="643813"/>
            </a:xfrm>
          </p:grpSpPr>
          <p:sp>
            <p:nvSpPr>
              <p:cNvPr id="30" name="Rectangle 29">
                <a:extLst>
                  <a:ext uri="{FF2B5EF4-FFF2-40B4-BE49-F238E27FC236}">
                    <a16:creationId xmlns:a16="http://schemas.microsoft.com/office/drawing/2014/main" id="{EA2FF4B9-6800-4275-97BA-32A82CAB5417}"/>
                  </a:ext>
                </a:extLst>
              </p:cNvPr>
              <p:cNvSpPr/>
              <p:nvPr/>
            </p:nvSpPr>
            <p:spPr>
              <a:xfrm>
                <a:off x="5293567" y="3167193"/>
                <a:ext cx="1996751" cy="64381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BC65153-1593-44A6-BF7F-600B9B66BA8A}"/>
                  </a:ext>
                </a:extLst>
              </p:cNvPr>
              <p:cNvSpPr txBox="1"/>
              <p:nvPr/>
            </p:nvSpPr>
            <p:spPr>
              <a:xfrm>
                <a:off x="5368212" y="3316483"/>
                <a:ext cx="1838130" cy="369332"/>
              </a:xfrm>
              <a:prstGeom prst="rect">
                <a:avLst/>
              </a:prstGeom>
              <a:noFill/>
            </p:spPr>
            <p:txBody>
              <a:bodyPr wrap="square" rtlCol="0">
                <a:spAutoFit/>
              </a:bodyPr>
              <a:lstStyle/>
              <a:p>
                <a:pPr algn="ctr"/>
                <a:r>
                  <a:rPr lang="en-US" dirty="0"/>
                  <a:t>"banana"</a:t>
                </a:r>
              </a:p>
            </p:txBody>
          </p:sp>
        </p:grpSp>
        <p:cxnSp>
          <p:nvCxnSpPr>
            <p:cNvPr id="33" name="Straight Connector 32">
              <a:extLst>
                <a:ext uri="{FF2B5EF4-FFF2-40B4-BE49-F238E27FC236}">
                  <a16:creationId xmlns:a16="http://schemas.microsoft.com/office/drawing/2014/main" id="{BBB5A5D7-CC6D-40D3-92C9-C66183B2E191}"/>
                </a:ext>
              </a:extLst>
            </p:cNvPr>
            <p:cNvCxnSpPr>
              <a:cxnSpLocks/>
            </p:cNvCxnSpPr>
            <p:nvPr/>
          </p:nvCxnSpPr>
          <p:spPr>
            <a:xfrm>
              <a:off x="5290457" y="2743200"/>
              <a:ext cx="1576874"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11D4955-42FB-43A5-ABF1-FC01568C2421}"/>
                </a:ext>
              </a:extLst>
            </p:cNvPr>
            <p:cNvCxnSpPr>
              <a:cxnSpLocks/>
              <a:endCxn id="30" idx="0"/>
            </p:cNvCxnSpPr>
            <p:nvPr/>
          </p:nvCxnSpPr>
          <p:spPr>
            <a:xfrm>
              <a:off x="7586071" y="3951032"/>
              <a:ext cx="467803" cy="3904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B150817-6CA8-4A18-BDF7-11C8E3B7B027}"/>
                </a:ext>
              </a:extLst>
            </p:cNvPr>
            <p:cNvCxnSpPr>
              <a:cxnSpLocks/>
              <a:endCxn id="27" idx="0"/>
            </p:cNvCxnSpPr>
            <p:nvPr/>
          </p:nvCxnSpPr>
          <p:spPr>
            <a:xfrm flipH="1">
              <a:off x="6525528" y="3954652"/>
              <a:ext cx="514368" cy="402131"/>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84A4B67-00D2-484D-A492-256B286F1784}"/>
                </a:ext>
              </a:extLst>
            </p:cNvPr>
            <p:cNvCxnSpPr>
              <a:cxnSpLocks/>
            </p:cNvCxnSpPr>
            <p:nvPr/>
          </p:nvCxnSpPr>
          <p:spPr>
            <a:xfrm flipH="1">
              <a:off x="3192492" y="2749694"/>
              <a:ext cx="984659" cy="58005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1F851E9-B681-4A1B-BB07-354276EFF7FF}"/>
                </a:ext>
              </a:extLst>
            </p:cNvPr>
            <p:cNvCxnSpPr>
              <a:cxnSpLocks/>
            </p:cNvCxnSpPr>
            <p:nvPr/>
          </p:nvCxnSpPr>
          <p:spPr>
            <a:xfrm flipH="1">
              <a:off x="1495142" y="3961850"/>
              <a:ext cx="690008" cy="414109"/>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F9D197B-6817-425C-8C8D-97E88948D24E}"/>
                </a:ext>
              </a:extLst>
            </p:cNvPr>
            <p:cNvCxnSpPr>
              <a:cxnSpLocks/>
              <a:stCxn id="6" idx="2"/>
              <a:endCxn id="21" idx="0"/>
            </p:cNvCxnSpPr>
            <p:nvPr/>
          </p:nvCxnSpPr>
          <p:spPr>
            <a:xfrm flipH="1">
              <a:off x="2714968" y="3967065"/>
              <a:ext cx="3205" cy="378513"/>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5668D8-439A-422D-AE86-CD8404B3EFC0}"/>
                </a:ext>
              </a:extLst>
            </p:cNvPr>
            <p:cNvCxnSpPr>
              <a:cxnSpLocks/>
            </p:cNvCxnSpPr>
            <p:nvPr/>
          </p:nvCxnSpPr>
          <p:spPr>
            <a:xfrm>
              <a:off x="3261430" y="3973559"/>
              <a:ext cx="673364" cy="367884"/>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0E45C3CA-FD9F-4A15-9554-C18F4B5377C1}"/>
                </a:ext>
              </a:extLst>
            </p:cNvPr>
            <p:cNvSpPr txBox="1"/>
            <p:nvPr/>
          </p:nvSpPr>
          <p:spPr>
            <a:xfrm>
              <a:off x="1617599" y="2455175"/>
              <a:ext cx="2031375" cy="461665"/>
            </a:xfrm>
            <a:prstGeom prst="rect">
              <a:avLst/>
            </a:prstGeom>
            <a:noFill/>
          </p:spPr>
          <p:txBody>
            <a:bodyPr wrap="square" rtlCol="0">
              <a:spAutoFit/>
            </a:bodyPr>
            <a:lstStyle/>
            <a:p>
              <a:r>
                <a:rPr lang="en-US" sz="2400" i="1" dirty="0">
                  <a:solidFill>
                    <a:srgbClr val="FF0000"/>
                  </a:solidFill>
                </a:rPr>
                <a:t>The parse tree</a:t>
              </a:r>
            </a:p>
          </p:txBody>
        </p:sp>
      </p:grpSp>
    </p:spTree>
    <p:extLst>
      <p:ext uri="{BB962C8B-B14F-4D97-AF65-F5344CB8AC3E}">
        <p14:creationId xmlns:p14="http://schemas.microsoft.com/office/powerpoint/2010/main" val="36161838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5AB98-EF56-15DD-60F6-F615EB2B36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E58E22-F9AA-5BF2-3379-3B10A3D2AD52}"/>
              </a:ext>
            </a:extLst>
          </p:cNvPr>
          <p:cNvSpPr>
            <a:spLocks noGrp="1"/>
          </p:cNvSpPr>
          <p:nvPr>
            <p:ph type="title"/>
          </p:nvPr>
        </p:nvSpPr>
        <p:spPr/>
        <p:txBody>
          <a:bodyPr/>
          <a:lstStyle/>
          <a:p>
            <a:r>
              <a:rPr lang="en-US" dirty="0"/>
              <a:t>ranker</a:t>
            </a:r>
          </a:p>
        </p:txBody>
      </p:sp>
      <p:sp>
        <p:nvSpPr>
          <p:cNvPr id="3" name="Content Placeholder 2">
            <a:extLst>
              <a:ext uri="{FF2B5EF4-FFF2-40B4-BE49-F238E27FC236}">
                <a16:creationId xmlns:a16="http://schemas.microsoft.com/office/drawing/2014/main" id="{6034287E-3459-A458-8F3C-C50D80E9139C}"/>
              </a:ext>
            </a:extLst>
          </p:cNvPr>
          <p:cNvSpPr>
            <a:spLocks noGrp="1"/>
          </p:cNvSpPr>
          <p:nvPr>
            <p:ph idx="1"/>
          </p:nvPr>
        </p:nvSpPr>
        <p:spPr>
          <a:xfrm>
            <a:off x="5277394" y="1600200"/>
            <a:ext cx="3409405" cy="4525963"/>
          </a:xfrm>
        </p:spPr>
        <p:txBody>
          <a:bodyPr>
            <a:normAutofit/>
          </a:bodyPr>
          <a:lstStyle/>
          <a:p>
            <a:r>
              <a:rPr lang="en-US" sz="2000" dirty="0"/>
              <a:t>Use the compiled query to retrieve matching pages from the index, then score them by a statistical, heuristic or other method and pick the ten best.</a:t>
            </a:r>
          </a:p>
        </p:txBody>
      </p:sp>
      <p:grpSp>
        <p:nvGrpSpPr>
          <p:cNvPr id="4" name="Group 3">
            <a:extLst>
              <a:ext uri="{FF2B5EF4-FFF2-40B4-BE49-F238E27FC236}">
                <a16:creationId xmlns:a16="http://schemas.microsoft.com/office/drawing/2014/main" id="{4FA45CB4-6296-00B2-5B6A-CFEC4E466A8F}"/>
              </a:ext>
            </a:extLst>
          </p:cNvPr>
          <p:cNvGrpSpPr/>
          <p:nvPr/>
        </p:nvGrpSpPr>
        <p:grpSpPr>
          <a:xfrm>
            <a:off x="213360" y="1417638"/>
            <a:ext cx="4831781" cy="3381484"/>
            <a:chOff x="10012" y="1612506"/>
            <a:chExt cx="9074503" cy="4934048"/>
          </a:xfrm>
        </p:grpSpPr>
        <p:grpSp>
          <p:nvGrpSpPr>
            <p:cNvPr id="5" name="Group 4">
              <a:extLst>
                <a:ext uri="{FF2B5EF4-FFF2-40B4-BE49-F238E27FC236}">
                  <a16:creationId xmlns:a16="http://schemas.microsoft.com/office/drawing/2014/main" id="{F49F9051-D3B3-4013-6087-B9C6A880979D}"/>
                </a:ext>
              </a:extLst>
            </p:cNvPr>
            <p:cNvGrpSpPr/>
            <p:nvPr/>
          </p:nvGrpSpPr>
          <p:grpSpPr>
            <a:xfrm>
              <a:off x="3633076" y="5328057"/>
              <a:ext cx="1995954" cy="1218497"/>
              <a:chOff x="3645312" y="3879473"/>
              <a:chExt cx="2084282" cy="1181757"/>
            </a:xfrm>
          </p:grpSpPr>
          <p:sp>
            <p:nvSpPr>
              <p:cNvPr id="30" name="Flowchart: Magnetic Disk 29">
                <a:extLst>
                  <a:ext uri="{FF2B5EF4-FFF2-40B4-BE49-F238E27FC236}">
                    <a16:creationId xmlns:a16="http://schemas.microsoft.com/office/drawing/2014/main" id="{24D1A33E-D86E-A1D2-A33B-73DA66CE5665}"/>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1" name="TextBox 30">
                <a:extLst>
                  <a:ext uri="{FF2B5EF4-FFF2-40B4-BE49-F238E27FC236}">
                    <a16:creationId xmlns:a16="http://schemas.microsoft.com/office/drawing/2014/main" id="{7AAA6A83-75B7-8F2A-B428-FD408D45C7B7}"/>
                  </a:ext>
                </a:extLst>
              </p:cNvPr>
              <p:cNvSpPr txBox="1"/>
              <p:nvPr/>
            </p:nvSpPr>
            <p:spPr>
              <a:xfrm>
                <a:off x="3645314" y="4355197"/>
                <a:ext cx="2084280" cy="370215"/>
              </a:xfrm>
              <a:prstGeom prst="rect">
                <a:avLst/>
              </a:prstGeom>
              <a:noFill/>
            </p:spPr>
            <p:txBody>
              <a:bodyPr wrap="square" rtlCol="0">
                <a:spAutoFit/>
              </a:bodyPr>
              <a:lstStyle/>
              <a:p>
                <a:pPr algn="ctr"/>
                <a:r>
                  <a:rPr lang="en-US" sz="1100" dirty="0"/>
                  <a:t>Index files</a:t>
                </a:r>
              </a:p>
            </p:txBody>
          </p:sp>
        </p:grpSp>
        <p:grpSp>
          <p:nvGrpSpPr>
            <p:cNvPr id="6" name="Group 5">
              <a:extLst>
                <a:ext uri="{FF2B5EF4-FFF2-40B4-BE49-F238E27FC236}">
                  <a16:creationId xmlns:a16="http://schemas.microsoft.com/office/drawing/2014/main" id="{A0556D7C-7D8C-7A64-0A1D-9C201862F3C8}"/>
                </a:ext>
              </a:extLst>
            </p:cNvPr>
            <p:cNvGrpSpPr/>
            <p:nvPr/>
          </p:nvGrpSpPr>
          <p:grpSpPr>
            <a:xfrm>
              <a:off x="1654571" y="1612506"/>
              <a:ext cx="1672493" cy="804985"/>
              <a:chOff x="1187938" y="2016369"/>
              <a:chExt cx="1672493" cy="804985"/>
            </a:xfrm>
          </p:grpSpPr>
          <p:sp>
            <p:nvSpPr>
              <p:cNvPr id="28" name="Rectangle: Rounded Corners 27">
                <a:extLst>
                  <a:ext uri="{FF2B5EF4-FFF2-40B4-BE49-F238E27FC236}">
                    <a16:creationId xmlns:a16="http://schemas.microsoft.com/office/drawing/2014/main" id="{EB277BCD-F9AE-96D2-444B-5F3D423FD11E}"/>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9" name="TextBox 28">
                <a:extLst>
                  <a:ext uri="{FF2B5EF4-FFF2-40B4-BE49-F238E27FC236}">
                    <a16:creationId xmlns:a16="http://schemas.microsoft.com/office/drawing/2014/main" id="{64E98DBA-C524-1402-DC06-4E9C18FA420A}"/>
                  </a:ext>
                </a:extLst>
              </p:cNvPr>
              <p:cNvSpPr txBox="1"/>
              <p:nvPr/>
            </p:nvSpPr>
            <p:spPr>
              <a:xfrm>
                <a:off x="1187938" y="2234195"/>
                <a:ext cx="1672493" cy="381725"/>
              </a:xfrm>
              <a:prstGeom prst="rect">
                <a:avLst/>
              </a:prstGeom>
              <a:noFill/>
            </p:spPr>
            <p:txBody>
              <a:bodyPr wrap="square" rtlCol="0">
                <a:spAutoFit/>
              </a:bodyPr>
              <a:lstStyle/>
              <a:p>
                <a:pPr algn="ctr"/>
                <a:r>
                  <a:rPr lang="en-US" sz="1100" dirty="0"/>
                  <a:t>Front end</a:t>
                </a:r>
              </a:p>
            </p:txBody>
          </p:sp>
        </p:grpSp>
        <p:grpSp>
          <p:nvGrpSpPr>
            <p:cNvPr id="7" name="Group 6">
              <a:extLst>
                <a:ext uri="{FF2B5EF4-FFF2-40B4-BE49-F238E27FC236}">
                  <a16:creationId xmlns:a16="http://schemas.microsoft.com/office/drawing/2014/main" id="{6C335087-40E6-E463-2295-A8DB25F13625}"/>
                </a:ext>
              </a:extLst>
            </p:cNvPr>
            <p:cNvGrpSpPr/>
            <p:nvPr/>
          </p:nvGrpSpPr>
          <p:grpSpPr>
            <a:xfrm>
              <a:off x="3735753" y="2867400"/>
              <a:ext cx="1672493" cy="804985"/>
              <a:chOff x="1187938" y="2016369"/>
              <a:chExt cx="1672493" cy="804985"/>
            </a:xfrm>
          </p:grpSpPr>
          <p:sp>
            <p:nvSpPr>
              <p:cNvPr id="26" name="Rectangle: Rounded Corners 25">
                <a:extLst>
                  <a:ext uri="{FF2B5EF4-FFF2-40B4-BE49-F238E27FC236}">
                    <a16:creationId xmlns:a16="http://schemas.microsoft.com/office/drawing/2014/main" id="{214EEC88-D483-1986-DA96-AF0060770526}"/>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7" name="TextBox 26">
                <a:extLst>
                  <a:ext uri="{FF2B5EF4-FFF2-40B4-BE49-F238E27FC236}">
                    <a16:creationId xmlns:a16="http://schemas.microsoft.com/office/drawing/2014/main" id="{A4CC7F27-4D1F-0E19-EFE8-1AE59707F4E2}"/>
                  </a:ext>
                </a:extLst>
              </p:cNvPr>
              <p:cNvSpPr txBox="1"/>
              <p:nvPr/>
            </p:nvSpPr>
            <p:spPr>
              <a:xfrm>
                <a:off x="1187938" y="2071729"/>
                <a:ext cx="1672493" cy="628723"/>
              </a:xfrm>
              <a:prstGeom prst="rect">
                <a:avLst/>
              </a:prstGeom>
              <a:noFill/>
            </p:spPr>
            <p:txBody>
              <a:bodyPr wrap="square" rtlCol="0">
                <a:spAutoFit/>
              </a:bodyPr>
              <a:lstStyle/>
              <a:p>
                <a:pPr algn="ctr"/>
                <a:r>
                  <a:rPr lang="en-US" sz="1100" dirty="0"/>
                  <a:t>Constraint solver</a:t>
                </a:r>
              </a:p>
            </p:txBody>
          </p:sp>
        </p:grpSp>
        <p:grpSp>
          <p:nvGrpSpPr>
            <p:cNvPr id="8" name="Group 7">
              <a:extLst>
                <a:ext uri="{FF2B5EF4-FFF2-40B4-BE49-F238E27FC236}">
                  <a16:creationId xmlns:a16="http://schemas.microsoft.com/office/drawing/2014/main" id="{50E348C8-ED38-7387-DA87-DDBC88139EA2}"/>
                </a:ext>
              </a:extLst>
            </p:cNvPr>
            <p:cNvGrpSpPr/>
            <p:nvPr/>
          </p:nvGrpSpPr>
          <p:grpSpPr>
            <a:xfrm>
              <a:off x="1654571" y="2867400"/>
              <a:ext cx="1672493" cy="804985"/>
              <a:chOff x="1187938" y="2016369"/>
              <a:chExt cx="1672493" cy="804985"/>
            </a:xfrm>
          </p:grpSpPr>
          <p:sp>
            <p:nvSpPr>
              <p:cNvPr id="24" name="Rectangle: Rounded Corners 23">
                <a:extLst>
                  <a:ext uri="{FF2B5EF4-FFF2-40B4-BE49-F238E27FC236}">
                    <a16:creationId xmlns:a16="http://schemas.microsoft.com/office/drawing/2014/main" id="{944C316F-2561-68D7-BF41-2B2A8436748C}"/>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5" name="TextBox 24">
                <a:extLst>
                  <a:ext uri="{FF2B5EF4-FFF2-40B4-BE49-F238E27FC236}">
                    <a16:creationId xmlns:a16="http://schemas.microsoft.com/office/drawing/2014/main" id="{D2F65BA0-B25A-D4F8-B54A-E789610A4B97}"/>
                  </a:ext>
                </a:extLst>
              </p:cNvPr>
              <p:cNvSpPr txBox="1"/>
              <p:nvPr/>
            </p:nvSpPr>
            <p:spPr>
              <a:xfrm>
                <a:off x="1187938" y="2064917"/>
                <a:ext cx="1672493" cy="628723"/>
              </a:xfrm>
              <a:prstGeom prst="rect">
                <a:avLst/>
              </a:prstGeom>
              <a:noFill/>
            </p:spPr>
            <p:txBody>
              <a:bodyPr wrap="square" rtlCol="0">
                <a:spAutoFit/>
              </a:bodyPr>
              <a:lstStyle/>
              <a:p>
                <a:pPr algn="ctr"/>
                <a:r>
                  <a:rPr lang="en-US" sz="1100" dirty="0"/>
                  <a:t>Query compiler</a:t>
                </a:r>
              </a:p>
            </p:txBody>
          </p:sp>
        </p:grpSp>
        <p:grpSp>
          <p:nvGrpSpPr>
            <p:cNvPr id="9" name="Group 8">
              <a:extLst>
                <a:ext uri="{FF2B5EF4-FFF2-40B4-BE49-F238E27FC236}">
                  <a16:creationId xmlns:a16="http://schemas.microsoft.com/office/drawing/2014/main" id="{E7A1CBDD-7836-D525-9CA0-D90DF8B1D23D}"/>
                </a:ext>
              </a:extLst>
            </p:cNvPr>
            <p:cNvGrpSpPr/>
            <p:nvPr/>
          </p:nvGrpSpPr>
          <p:grpSpPr>
            <a:xfrm>
              <a:off x="5816935" y="2882256"/>
              <a:ext cx="1688933" cy="804985"/>
              <a:chOff x="1187938" y="2016369"/>
              <a:chExt cx="1688933" cy="804985"/>
            </a:xfrm>
          </p:grpSpPr>
          <p:sp>
            <p:nvSpPr>
              <p:cNvPr id="22" name="Rectangle: Rounded Corners 21">
                <a:extLst>
                  <a:ext uri="{FF2B5EF4-FFF2-40B4-BE49-F238E27FC236}">
                    <a16:creationId xmlns:a16="http://schemas.microsoft.com/office/drawing/2014/main" id="{175FBE85-480B-A919-6577-D1BE17E9ECD0}"/>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3" name="TextBox 22">
                <a:extLst>
                  <a:ext uri="{FF2B5EF4-FFF2-40B4-BE49-F238E27FC236}">
                    <a16:creationId xmlns:a16="http://schemas.microsoft.com/office/drawing/2014/main" id="{F04AC356-CC1A-C5F8-EF01-FCF05DDD67CB}"/>
                  </a:ext>
                </a:extLst>
              </p:cNvPr>
              <p:cNvSpPr txBox="1"/>
              <p:nvPr/>
            </p:nvSpPr>
            <p:spPr>
              <a:xfrm>
                <a:off x="1204379" y="2203950"/>
                <a:ext cx="1672492" cy="381725"/>
              </a:xfrm>
              <a:prstGeom prst="rect">
                <a:avLst/>
              </a:prstGeom>
              <a:noFill/>
            </p:spPr>
            <p:txBody>
              <a:bodyPr wrap="square" rtlCol="0">
                <a:spAutoFit/>
              </a:bodyPr>
              <a:lstStyle/>
              <a:p>
                <a:pPr algn="ctr"/>
                <a:r>
                  <a:rPr lang="en-US" sz="1100" dirty="0"/>
                  <a:t>Ranker</a:t>
                </a:r>
              </a:p>
            </p:txBody>
          </p:sp>
        </p:grpSp>
        <p:cxnSp>
          <p:nvCxnSpPr>
            <p:cNvPr id="10" name="Straight Arrow Connector 9">
              <a:extLst>
                <a:ext uri="{FF2B5EF4-FFF2-40B4-BE49-F238E27FC236}">
                  <a16:creationId xmlns:a16="http://schemas.microsoft.com/office/drawing/2014/main" id="{289C0515-1354-D2CE-D8A9-5C23B91A5061}"/>
                </a:ext>
              </a:extLst>
            </p:cNvPr>
            <p:cNvCxnSpPr>
              <a:cxnSpLocks/>
              <a:endCxn id="24"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E48957F-539E-6978-0F26-30DEE970C050}"/>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16B7D7F-4F72-F87A-09EC-D4879B92A356}"/>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B844918-4BE4-27E7-120A-2C95856EAAF7}"/>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2456696-02F7-9438-6E9E-944B029A4DFF}"/>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A7577FE-E71B-EBB5-B075-0D022F7289F2}"/>
                </a:ext>
              </a:extLst>
            </p:cNvPr>
            <p:cNvSpPr txBox="1"/>
            <p:nvPr/>
          </p:nvSpPr>
          <p:spPr>
            <a:xfrm>
              <a:off x="7963874" y="3085226"/>
              <a:ext cx="1120641" cy="370498"/>
            </a:xfrm>
            <a:prstGeom prst="rect">
              <a:avLst/>
            </a:prstGeom>
            <a:noFill/>
          </p:spPr>
          <p:txBody>
            <a:bodyPr wrap="square" rtlCol="0">
              <a:spAutoFit/>
            </a:bodyPr>
            <a:lstStyle/>
            <a:p>
              <a:r>
                <a:rPr lang="en-US" sz="1050" dirty="0"/>
                <a:t>Results</a:t>
              </a:r>
            </a:p>
          </p:txBody>
        </p:sp>
        <p:sp>
          <p:nvSpPr>
            <p:cNvPr id="16" name="TextBox 15">
              <a:extLst>
                <a:ext uri="{FF2B5EF4-FFF2-40B4-BE49-F238E27FC236}">
                  <a16:creationId xmlns:a16="http://schemas.microsoft.com/office/drawing/2014/main" id="{49B116DE-0749-D684-9405-CABB4173383E}"/>
                </a:ext>
              </a:extLst>
            </p:cNvPr>
            <p:cNvSpPr txBox="1"/>
            <p:nvPr/>
          </p:nvSpPr>
          <p:spPr>
            <a:xfrm>
              <a:off x="10012" y="1830332"/>
              <a:ext cx="1185758" cy="381725"/>
            </a:xfrm>
            <a:prstGeom prst="rect">
              <a:avLst/>
            </a:prstGeom>
            <a:noFill/>
          </p:spPr>
          <p:txBody>
            <a:bodyPr wrap="square" rtlCol="0">
              <a:spAutoFit/>
            </a:bodyPr>
            <a:lstStyle/>
            <a:p>
              <a:r>
                <a:rPr lang="en-US" sz="1100" dirty="0"/>
                <a:t>Queries</a:t>
              </a:r>
            </a:p>
          </p:txBody>
        </p:sp>
        <p:cxnSp>
          <p:nvCxnSpPr>
            <p:cNvPr id="17" name="Straight Arrow Connector 16">
              <a:extLst>
                <a:ext uri="{FF2B5EF4-FFF2-40B4-BE49-F238E27FC236}">
                  <a16:creationId xmlns:a16="http://schemas.microsoft.com/office/drawing/2014/main" id="{7E08FBCE-3119-E6CB-4A6A-912B232E3969}"/>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72965F8D-D4B0-BCC9-0601-FCEED1341943}"/>
                </a:ext>
              </a:extLst>
            </p:cNvPr>
            <p:cNvGrpSpPr/>
            <p:nvPr/>
          </p:nvGrpSpPr>
          <p:grpSpPr>
            <a:xfrm>
              <a:off x="3768632" y="4122463"/>
              <a:ext cx="1688932" cy="804985"/>
              <a:chOff x="1187938" y="2102392"/>
              <a:chExt cx="1688932" cy="804985"/>
            </a:xfrm>
          </p:grpSpPr>
          <p:sp>
            <p:nvSpPr>
              <p:cNvPr id="20" name="Rectangle: Rounded Corners 19">
                <a:extLst>
                  <a:ext uri="{FF2B5EF4-FFF2-40B4-BE49-F238E27FC236}">
                    <a16:creationId xmlns:a16="http://schemas.microsoft.com/office/drawing/2014/main" id="{1847F108-67FD-6588-8E80-F74A71366B65}"/>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TextBox 20">
                <a:extLst>
                  <a:ext uri="{FF2B5EF4-FFF2-40B4-BE49-F238E27FC236}">
                    <a16:creationId xmlns:a16="http://schemas.microsoft.com/office/drawing/2014/main" id="{86E217BB-609A-9BC4-0E29-D058C206BCDE}"/>
                  </a:ext>
                </a:extLst>
              </p:cNvPr>
              <p:cNvSpPr txBox="1"/>
              <p:nvPr/>
            </p:nvSpPr>
            <p:spPr>
              <a:xfrm>
                <a:off x="1204379" y="2301817"/>
                <a:ext cx="1672491" cy="381725"/>
              </a:xfrm>
              <a:prstGeom prst="rect">
                <a:avLst/>
              </a:prstGeom>
              <a:noFill/>
            </p:spPr>
            <p:txBody>
              <a:bodyPr wrap="square" rtlCol="0">
                <a:spAutoFit/>
              </a:bodyPr>
              <a:lstStyle/>
              <a:p>
                <a:pPr algn="ctr"/>
                <a:r>
                  <a:rPr lang="en-US" sz="1100" dirty="0"/>
                  <a:t>Index server</a:t>
                </a:r>
              </a:p>
            </p:txBody>
          </p:sp>
        </p:grpSp>
        <p:cxnSp>
          <p:nvCxnSpPr>
            <p:cNvPr id="19" name="Straight Arrow Connector 18">
              <a:extLst>
                <a:ext uri="{FF2B5EF4-FFF2-40B4-BE49-F238E27FC236}">
                  <a16:creationId xmlns:a16="http://schemas.microsoft.com/office/drawing/2014/main" id="{BF2806F1-20B3-3DCD-920C-D146DE8DE6B7}"/>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88941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34ED1-4B68-8B0B-7A50-8D5E6B730E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3A53CC-364F-7C76-4999-39F38DEDBB0D}"/>
              </a:ext>
            </a:extLst>
          </p:cNvPr>
          <p:cNvSpPr>
            <a:spLocks noGrp="1"/>
          </p:cNvSpPr>
          <p:nvPr>
            <p:ph type="title"/>
          </p:nvPr>
        </p:nvSpPr>
        <p:spPr/>
        <p:txBody>
          <a:bodyPr/>
          <a:lstStyle/>
          <a:p>
            <a:r>
              <a:rPr lang="en-US" dirty="0"/>
              <a:t>front end</a:t>
            </a:r>
          </a:p>
        </p:txBody>
      </p:sp>
      <p:sp>
        <p:nvSpPr>
          <p:cNvPr id="3" name="Content Placeholder 2">
            <a:extLst>
              <a:ext uri="{FF2B5EF4-FFF2-40B4-BE49-F238E27FC236}">
                <a16:creationId xmlns:a16="http://schemas.microsoft.com/office/drawing/2014/main" id="{E19B4AFF-F96A-71EC-5A83-BFED49E7FB16}"/>
              </a:ext>
            </a:extLst>
          </p:cNvPr>
          <p:cNvSpPr>
            <a:spLocks noGrp="1"/>
          </p:cNvSpPr>
          <p:nvPr>
            <p:ph idx="1"/>
          </p:nvPr>
        </p:nvSpPr>
        <p:spPr>
          <a:xfrm>
            <a:off x="5277394" y="1600200"/>
            <a:ext cx="3409405" cy="4525963"/>
          </a:xfrm>
        </p:spPr>
        <p:txBody>
          <a:bodyPr>
            <a:normAutofit/>
          </a:bodyPr>
          <a:lstStyle/>
          <a:p>
            <a:pPr>
              <a:spcBef>
                <a:spcPts val="1600"/>
              </a:spcBef>
            </a:pPr>
            <a:r>
              <a:rPr lang="en-US" sz="2000" dirty="0"/>
              <a:t>Report the results back, possibly including snippets with a simple HTTP server.</a:t>
            </a:r>
          </a:p>
        </p:txBody>
      </p:sp>
      <p:grpSp>
        <p:nvGrpSpPr>
          <p:cNvPr id="4" name="Group 3">
            <a:extLst>
              <a:ext uri="{FF2B5EF4-FFF2-40B4-BE49-F238E27FC236}">
                <a16:creationId xmlns:a16="http://schemas.microsoft.com/office/drawing/2014/main" id="{34C2FAD1-2B2B-4896-8400-8A4AA789C572}"/>
              </a:ext>
            </a:extLst>
          </p:cNvPr>
          <p:cNvGrpSpPr/>
          <p:nvPr/>
        </p:nvGrpSpPr>
        <p:grpSpPr>
          <a:xfrm>
            <a:off x="213360" y="1417638"/>
            <a:ext cx="4831781" cy="3381484"/>
            <a:chOff x="10012" y="1612506"/>
            <a:chExt cx="9074503" cy="4934048"/>
          </a:xfrm>
        </p:grpSpPr>
        <p:grpSp>
          <p:nvGrpSpPr>
            <p:cNvPr id="5" name="Group 4">
              <a:extLst>
                <a:ext uri="{FF2B5EF4-FFF2-40B4-BE49-F238E27FC236}">
                  <a16:creationId xmlns:a16="http://schemas.microsoft.com/office/drawing/2014/main" id="{919C40CE-36E2-542E-31E4-0DADA33F4DC7}"/>
                </a:ext>
              </a:extLst>
            </p:cNvPr>
            <p:cNvGrpSpPr/>
            <p:nvPr/>
          </p:nvGrpSpPr>
          <p:grpSpPr>
            <a:xfrm>
              <a:off x="3633076" y="5328057"/>
              <a:ext cx="1995954" cy="1218497"/>
              <a:chOff x="3645312" y="3879473"/>
              <a:chExt cx="2084282" cy="1181757"/>
            </a:xfrm>
          </p:grpSpPr>
          <p:sp>
            <p:nvSpPr>
              <p:cNvPr id="30" name="Flowchart: Magnetic Disk 29">
                <a:extLst>
                  <a:ext uri="{FF2B5EF4-FFF2-40B4-BE49-F238E27FC236}">
                    <a16:creationId xmlns:a16="http://schemas.microsoft.com/office/drawing/2014/main" id="{472DAD5A-063D-07A5-811D-D12174CE39CB}"/>
                  </a:ext>
                </a:extLst>
              </p:cNvPr>
              <p:cNvSpPr/>
              <p:nvPr/>
            </p:nvSpPr>
            <p:spPr>
              <a:xfrm>
                <a:off x="3645312" y="3879473"/>
                <a:ext cx="2084282" cy="1181757"/>
              </a:xfrm>
              <a:prstGeom prst="flowChartMagneticDisk">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p>
            </p:txBody>
          </p:sp>
          <p:sp>
            <p:nvSpPr>
              <p:cNvPr id="31" name="TextBox 30">
                <a:extLst>
                  <a:ext uri="{FF2B5EF4-FFF2-40B4-BE49-F238E27FC236}">
                    <a16:creationId xmlns:a16="http://schemas.microsoft.com/office/drawing/2014/main" id="{1DDB4580-F90D-D98B-05F6-B7BA3A5A8F59}"/>
                  </a:ext>
                </a:extLst>
              </p:cNvPr>
              <p:cNvSpPr txBox="1"/>
              <p:nvPr/>
            </p:nvSpPr>
            <p:spPr>
              <a:xfrm>
                <a:off x="3645314" y="4355197"/>
                <a:ext cx="2084280" cy="370215"/>
              </a:xfrm>
              <a:prstGeom prst="rect">
                <a:avLst/>
              </a:prstGeom>
              <a:noFill/>
            </p:spPr>
            <p:txBody>
              <a:bodyPr wrap="square" rtlCol="0">
                <a:spAutoFit/>
              </a:bodyPr>
              <a:lstStyle/>
              <a:p>
                <a:pPr algn="ctr"/>
                <a:r>
                  <a:rPr lang="en-US" sz="1100" dirty="0"/>
                  <a:t>Index files</a:t>
                </a:r>
              </a:p>
            </p:txBody>
          </p:sp>
        </p:grpSp>
        <p:grpSp>
          <p:nvGrpSpPr>
            <p:cNvPr id="6" name="Group 5">
              <a:extLst>
                <a:ext uri="{FF2B5EF4-FFF2-40B4-BE49-F238E27FC236}">
                  <a16:creationId xmlns:a16="http://schemas.microsoft.com/office/drawing/2014/main" id="{C8E581A5-A2B0-2EEA-439D-1BA14C76B841}"/>
                </a:ext>
              </a:extLst>
            </p:cNvPr>
            <p:cNvGrpSpPr/>
            <p:nvPr/>
          </p:nvGrpSpPr>
          <p:grpSpPr>
            <a:xfrm>
              <a:off x="1654571" y="1612506"/>
              <a:ext cx="1672493" cy="804985"/>
              <a:chOff x="1187938" y="2016369"/>
              <a:chExt cx="1672493" cy="804985"/>
            </a:xfrm>
          </p:grpSpPr>
          <p:sp>
            <p:nvSpPr>
              <p:cNvPr id="28" name="Rectangle: Rounded Corners 27">
                <a:extLst>
                  <a:ext uri="{FF2B5EF4-FFF2-40B4-BE49-F238E27FC236}">
                    <a16:creationId xmlns:a16="http://schemas.microsoft.com/office/drawing/2014/main" id="{8F3D824F-C61C-F12C-0BE0-22197D07E14D}"/>
                  </a:ext>
                </a:extLst>
              </p:cNvPr>
              <p:cNvSpPr/>
              <p:nvPr/>
            </p:nvSpPr>
            <p:spPr>
              <a:xfrm>
                <a:off x="1187938" y="2016369"/>
                <a:ext cx="1672493" cy="80498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9" name="TextBox 28">
                <a:extLst>
                  <a:ext uri="{FF2B5EF4-FFF2-40B4-BE49-F238E27FC236}">
                    <a16:creationId xmlns:a16="http://schemas.microsoft.com/office/drawing/2014/main" id="{2F14B97E-3E70-E4D2-5256-68502FBB1716}"/>
                  </a:ext>
                </a:extLst>
              </p:cNvPr>
              <p:cNvSpPr txBox="1"/>
              <p:nvPr/>
            </p:nvSpPr>
            <p:spPr>
              <a:xfrm>
                <a:off x="1187938" y="2234195"/>
                <a:ext cx="1672493" cy="381725"/>
              </a:xfrm>
              <a:prstGeom prst="rect">
                <a:avLst/>
              </a:prstGeom>
              <a:noFill/>
            </p:spPr>
            <p:txBody>
              <a:bodyPr wrap="square" rtlCol="0">
                <a:spAutoFit/>
              </a:bodyPr>
              <a:lstStyle/>
              <a:p>
                <a:pPr algn="ctr"/>
                <a:r>
                  <a:rPr lang="en-US" sz="1100" dirty="0"/>
                  <a:t>Front end</a:t>
                </a:r>
              </a:p>
            </p:txBody>
          </p:sp>
        </p:grpSp>
        <p:grpSp>
          <p:nvGrpSpPr>
            <p:cNvPr id="7" name="Group 6">
              <a:extLst>
                <a:ext uri="{FF2B5EF4-FFF2-40B4-BE49-F238E27FC236}">
                  <a16:creationId xmlns:a16="http://schemas.microsoft.com/office/drawing/2014/main" id="{0E9F84B3-3601-A50E-E843-367F83353D40}"/>
                </a:ext>
              </a:extLst>
            </p:cNvPr>
            <p:cNvGrpSpPr/>
            <p:nvPr/>
          </p:nvGrpSpPr>
          <p:grpSpPr>
            <a:xfrm>
              <a:off x="3735753" y="2867400"/>
              <a:ext cx="1672493" cy="804985"/>
              <a:chOff x="1187938" y="2016369"/>
              <a:chExt cx="1672493" cy="804985"/>
            </a:xfrm>
          </p:grpSpPr>
          <p:sp>
            <p:nvSpPr>
              <p:cNvPr id="26" name="Rectangle: Rounded Corners 25">
                <a:extLst>
                  <a:ext uri="{FF2B5EF4-FFF2-40B4-BE49-F238E27FC236}">
                    <a16:creationId xmlns:a16="http://schemas.microsoft.com/office/drawing/2014/main" id="{2729A077-C1DF-2088-14B7-8ED89955EFFF}"/>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7" name="TextBox 26">
                <a:extLst>
                  <a:ext uri="{FF2B5EF4-FFF2-40B4-BE49-F238E27FC236}">
                    <a16:creationId xmlns:a16="http://schemas.microsoft.com/office/drawing/2014/main" id="{ADCE51A8-CB64-CB61-5F6C-6F292F799094}"/>
                  </a:ext>
                </a:extLst>
              </p:cNvPr>
              <p:cNvSpPr txBox="1"/>
              <p:nvPr/>
            </p:nvSpPr>
            <p:spPr>
              <a:xfrm>
                <a:off x="1187938" y="2071729"/>
                <a:ext cx="1672493" cy="628723"/>
              </a:xfrm>
              <a:prstGeom prst="rect">
                <a:avLst/>
              </a:prstGeom>
              <a:noFill/>
            </p:spPr>
            <p:txBody>
              <a:bodyPr wrap="square" rtlCol="0">
                <a:spAutoFit/>
              </a:bodyPr>
              <a:lstStyle/>
              <a:p>
                <a:pPr algn="ctr"/>
                <a:r>
                  <a:rPr lang="en-US" sz="1100" dirty="0"/>
                  <a:t>Constraint solver</a:t>
                </a:r>
              </a:p>
            </p:txBody>
          </p:sp>
        </p:grpSp>
        <p:grpSp>
          <p:nvGrpSpPr>
            <p:cNvPr id="8" name="Group 7">
              <a:extLst>
                <a:ext uri="{FF2B5EF4-FFF2-40B4-BE49-F238E27FC236}">
                  <a16:creationId xmlns:a16="http://schemas.microsoft.com/office/drawing/2014/main" id="{DD068B3A-E41A-FD39-6BAA-95893B4E28F3}"/>
                </a:ext>
              </a:extLst>
            </p:cNvPr>
            <p:cNvGrpSpPr/>
            <p:nvPr/>
          </p:nvGrpSpPr>
          <p:grpSpPr>
            <a:xfrm>
              <a:off x="1654571" y="2867400"/>
              <a:ext cx="1672493" cy="804985"/>
              <a:chOff x="1187938" y="2016369"/>
              <a:chExt cx="1672493" cy="804985"/>
            </a:xfrm>
          </p:grpSpPr>
          <p:sp>
            <p:nvSpPr>
              <p:cNvPr id="24" name="Rectangle: Rounded Corners 23">
                <a:extLst>
                  <a:ext uri="{FF2B5EF4-FFF2-40B4-BE49-F238E27FC236}">
                    <a16:creationId xmlns:a16="http://schemas.microsoft.com/office/drawing/2014/main" id="{60A6CB72-EE80-7585-E81E-875C74A521A2}"/>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5" name="TextBox 24">
                <a:extLst>
                  <a:ext uri="{FF2B5EF4-FFF2-40B4-BE49-F238E27FC236}">
                    <a16:creationId xmlns:a16="http://schemas.microsoft.com/office/drawing/2014/main" id="{46FC2243-A10B-B88F-CBE8-1019CF97637E}"/>
                  </a:ext>
                </a:extLst>
              </p:cNvPr>
              <p:cNvSpPr txBox="1"/>
              <p:nvPr/>
            </p:nvSpPr>
            <p:spPr>
              <a:xfrm>
                <a:off x="1187938" y="2064917"/>
                <a:ext cx="1672493" cy="628723"/>
              </a:xfrm>
              <a:prstGeom prst="rect">
                <a:avLst/>
              </a:prstGeom>
              <a:noFill/>
            </p:spPr>
            <p:txBody>
              <a:bodyPr wrap="square" rtlCol="0">
                <a:spAutoFit/>
              </a:bodyPr>
              <a:lstStyle/>
              <a:p>
                <a:pPr algn="ctr"/>
                <a:r>
                  <a:rPr lang="en-US" sz="1100" dirty="0"/>
                  <a:t>Query compiler</a:t>
                </a:r>
              </a:p>
            </p:txBody>
          </p:sp>
        </p:grpSp>
        <p:grpSp>
          <p:nvGrpSpPr>
            <p:cNvPr id="9" name="Group 8">
              <a:extLst>
                <a:ext uri="{FF2B5EF4-FFF2-40B4-BE49-F238E27FC236}">
                  <a16:creationId xmlns:a16="http://schemas.microsoft.com/office/drawing/2014/main" id="{D7AB0295-DC01-E1DE-0CF8-7884936D7968}"/>
                </a:ext>
              </a:extLst>
            </p:cNvPr>
            <p:cNvGrpSpPr/>
            <p:nvPr/>
          </p:nvGrpSpPr>
          <p:grpSpPr>
            <a:xfrm>
              <a:off x="5816935" y="2882256"/>
              <a:ext cx="1688933" cy="804985"/>
              <a:chOff x="1187938" y="2016369"/>
              <a:chExt cx="1688933" cy="804985"/>
            </a:xfrm>
          </p:grpSpPr>
          <p:sp>
            <p:nvSpPr>
              <p:cNvPr id="22" name="Rectangle: Rounded Corners 21">
                <a:extLst>
                  <a:ext uri="{FF2B5EF4-FFF2-40B4-BE49-F238E27FC236}">
                    <a16:creationId xmlns:a16="http://schemas.microsoft.com/office/drawing/2014/main" id="{E82508A3-BC6F-C3AD-1E74-2094909F82BA}"/>
                  </a:ext>
                </a:extLst>
              </p:cNvPr>
              <p:cNvSpPr/>
              <p:nvPr/>
            </p:nvSpPr>
            <p:spPr>
              <a:xfrm>
                <a:off x="1187938" y="2016369"/>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3" name="TextBox 22">
                <a:extLst>
                  <a:ext uri="{FF2B5EF4-FFF2-40B4-BE49-F238E27FC236}">
                    <a16:creationId xmlns:a16="http://schemas.microsoft.com/office/drawing/2014/main" id="{CA3C5ABC-861C-5A5F-C348-74BC35A016F5}"/>
                  </a:ext>
                </a:extLst>
              </p:cNvPr>
              <p:cNvSpPr txBox="1"/>
              <p:nvPr/>
            </p:nvSpPr>
            <p:spPr>
              <a:xfrm>
                <a:off x="1204379" y="2203950"/>
                <a:ext cx="1672492" cy="381725"/>
              </a:xfrm>
              <a:prstGeom prst="rect">
                <a:avLst/>
              </a:prstGeom>
              <a:noFill/>
            </p:spPr>
            <p:txBody>
              <a:bodyPr wrap="square" rtlCol="0">
                <a:spAutoFit/>
              </a:bodyPr>
              <a:lstStyle/>
              <a:p>
                <a:pPr algn="ctr"/>
                <a:r>
                  <a:rPr lang="en-US" sz="1100" dirty="0"/>
                  <a:t>Ranker</a:t>
                </a:r>
              </a:p>
            </p:txBody>
          </p:sp>
        </p:grpSp>
        <p:cxnSp>
          <p:nvCxnSpPr>
            <p:cNvPr id="10" name="Straight Arrow Connector 9">
              <a:extLst>
                <a:ext uri="{FF2B5EF4-FFF2-40B4-BE49-F238E27FC236}">
                  <a16:creationId xmlns:a16="http://schemas.microsoft.com/office/drawing/2014/main" id="{4BA3E365-6B79-0FD2-4D42-231C2FB7290E}"/>
                </a:ext>
              </a:extLst>
            </p:cNvPr>
            <p:cNvCxnSpPr>
              <a:cxnSpLocks/>
              <a:endCxn id="24" idx="0"/>
            </p:cNvCxnSpPr>
            <p:nvPr/>
          </p:nvCxnSpPr>
          <p:spPr>
            <a:xfrm>
              <a:off x="2490816" y="2421902"/>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58DE2C8-D7C9-2917-48F6-434E5424BBCF}"/>
                </a:ext>
              </a:extLst>
            </p:cNvPr>
            <p:cNvCxnSpPr>
              <a:cxnSpLocks/>
            </p:cNvCxnSpPr>
            <p:nvPr/>
          </p:nvCxnSpPr>
          <p:spPr>
            <a:xfrm flipV="1">
              <a:off x="3327064" y="327453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A040803-8D21-6CEF-CD07-66D1D69CD318}"/>
                </a:ext>
              </a:extLst>
            </p:cNvPr>
            <p:cNvCxnSpPr>
              <a:cxnSpLocks/>
            </p:cNvCxnSpPr>
            <p:nvPr/>
          </p:nvCxnSpPr>
          <p:spPr>
            <a:xfrm flipV="1">
              <a:off x="5408246" y="3277937"/>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38C0C53-47A0-E2AD-54F7-62DA07BF263B}"/>
                </a:ext>
              </a:extLst>
            </p:cNvPr>
            <p:cNvCxnSpPr>
              <a:cxnSpLocks/>
            </p:cNvCxnSpPr>
            <p:nvPr/>
          </p:nvCxnSpPr>
          <p:spPr>
            <a:xfrm>
              <a:off x="4621318" y="4927448"/>
              <a:ext cx="0" cy="400609"/>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85523D7-C272-31D2-3A16-7691586E68F4}"/>
                </a:ext>
              </a:extLst>
            </p:cNvPr>
            <p:cNvCxnSpPr>
              <a:cxnSpLocks/>
            </p:cNvCxnSpPr>
            <p:nvPr/>
          </p:nvCxnSpPr>
          <p:spPr>
            <a:xfrm flipV="1">
              <a:off x="7522307" y="3269891"/>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A3B459D-3F4F-00B8-324F-36139AC82AB1}"/>
                </a:ext>
              </a:extLst>
            </p:cNvPr>
            <p:cNvSpPr txBox="1"/>
            <p:nvPr/>
          </p:nvSpPr>
          <p:spPr>
            <a:xfrm>
              <a:off x="7963874" y="3085226"/>
              <a:ext cx="1120641" cy="370498"/>
            </a:xfrm>
            <a:prstGeom prst="rect">
              <a:avLst/>
            </a:prstGeom>
            <a:noFill/>
          </p:spPr>
          <p:txBody>
            <a:bodyPr wrap="square" rtlCol="0">
              <a:spAutoFit/>
            </a:bodyPr>
            <a:lstStyle/>
            <a:p>
              <a:r>
                <a:rPr lang="en-US" sz="1050" dirty="0"/>
                <a:t>Results</a:t>
              </a:r>
            </a:p>
          </p:txBody>
        </p:sp>
        <p:sp>
          <p:nvSpPr>
            <p:cNvPr id="16" name="TextBox 15">
              <a:extLst>
                <a:ext uri="{FF2B5EF4-FFF2-40B4-BE49-F238E27FC236}">
                  <a16:creationId xmlns:a16="http://schemas.microsoft.com/office/drawing/2014/main" id="{10C1DAE9-DDEF-41F2-27C2-63CC82ADFBA1}"/>
                </a:ext>
              </a:extLst>
            </p:cNvPr>
            <p:cNvSpPr txBox="1"/>
            <p:nvPr/>
          </p:nvSpPr>
          <p:spPr>
            <a:xfrm>
              <a:off x="10012" y="1830332"/>
              <a:ext cx="1185758" cy="381725"/>
            </a:xfrm>
            <a:prstGeom prst="rect">
              <a:avLst/>
            </a:prstGeom>
            <a:noFill/>
          </p:spPr>
          <p:txBody>
            <a:bodyPr wrap="square" rtlCol="0">
              <a:spAutoFit/>
            </a:bodyPr>
            <a:lstStyle/>
            <a:p>
              <a:r>
                <a:rPr lang="en-US" sz="1100" dirty="0"/>
                <a:t>Queries</a:t>
              </a:r>
            </a:p>
          </p:txBody>
        </p:sp>
        <p:cxnSp>
          <p:nvCxnSpPr>
            <p:cNvPr id="17" name="Straight Arrow Connector 16">
              <a:extLst>
                <a:ext uri="{FF2B5EF4-FFF2-40B4-BE49-F238E27FC236}">
                  <a16:creationId xmlns:a16="http://schemas.microsoft.com/office/drawing/2014/main" id="{38A811CF-4F40-CEC3-EA54-7AB28415022A}"/>
                </a:ext>
              </a:extLst>
            </p:cNvPr>
            <p:cNvCxnSpPr>
              <a:cxnSpLocks/>
            </p:cNvCxnSpPr>
            <p:nvPr/>
          </p:nvCxnSpPr>
          <p:spPr>
            <a:xfrm flipV="1">
              <a:off x="1201516" y="2002910"/>
              <a:ext cx="441568" cy="6812"/>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A9B14452-8553-B3A9-D091-C9E18614AAA7}"/>
                </a:ext>
              </a:extLst>
            </p:cNvPr>
            <p:cNvGrpSpPr/>
            <p:nvPr/>
          </p:nvGrpSpPr>
          <p:grpSpPr>
            <a:xfrm>
              <a:off x="3768632" y="4122463"/>
              <a:ext cx="1688932" cy="804985"/>
              <a:chOff x="1187938" y="2102392"/>
              <a:chExt cx="1688932" cy="804985"/>
            </a:xfrm>
          </p:grpSpPr>
          <p:sp>
            <p:nvSpPr>
              <p:cNvPr id="20" name="Rectangle: Rounded Corners 19">
                <a:extLst>
                  <a:ext uri="{FF2B5EF4-FFF2-40B4-BE49-F238E27FC236}">
                    <a16:creationId xmlns:a16="http://schemas.microsoft.com/office/drawing/2014/main" id="{D51AEE66-897B-791B-E0AD-E1FEABF5F8D3}"/>
                  </a:ext>
                </a:extLst>
              </p:cNvPr>
              <p:cNvSpPr/>
              <p:nvPr/>
            </p:nvSpPr>
            <p:spPr>
              <a:xfrm>
                <a:off x="1187938" y="2102392"/>
                <a:ext cx="1672493" cy="80498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1" name="TextBox 20">
                <a:extLst>
                  <a:ext uri="{FF2B5EF4-FFF2-40B4-BE49-F238E27FC236}">
                    <a16:creationId xmlns:a16="http://schemas.microsoft.com/office/drawing/2014/main" id="{CC49F01F-2F55-301E-E8C7-C5E4F29F4955}"/>
                  </a:ext>
                </a:extLst>
              </p:cNvPr>
              <p:cNvSpPr txBox="1"/>
              <p:nvPr/>
            </p:nvSpPr>
            <p:spPr>
              <a:xfrm>
                <a:off x="1204379" y="2301817"/>
                <a:ext cx="1672491" cy="381725"/>
              </a:xfrm>
              <a:prstGeom prst="rect">
                <a:avLst/>
              </a:prstGeom>
              <a:noFill/>
            </p:spPr>
            <p:txBody>
              <a:bodyPr wrap="square" rtlCol="0">
                <a:spAutoFit/>
              </a:bodyPr>
              <a:lstStyle/>
              <a:p>
                <a:pPr algn="ctr"/>
                <a:r>
                  <a:rPr lang="en-US" sz="1100" dirty="0"/>
                  <a:t>Index server</a:t>
                </a:r>
              </a:p>
            </p:txBody>
          </p:sp>
        </p:grpSp>
        <p:cxnSp>
          <p:nvCxnSpPr>
            <p:cNvPr id="19" name="Straight Arrow Connector 18">
              <a:extLst>
                <a:ext uri="{FF2B5EF4-FFF2-40B4-BE49-F238E27FC236}">
                  <a16:creationId xmlns:a16="http://schemas.microsoft.com/office/drawing/2014/main" id="{C0783364-BFCE-CB77-7455-604810A9E4AE}"/>
                </a:ext>
              </a:extLst>
            </p:cNvPr>
            <p:cNvCxnSpPr>
              <a:cxnSpLocks/>
            </p:cNvCxnSpPr>
            <p:nvPr/>
          </p:nvCxnSpPr>
          <p:spPr>
            <a:xfrm>
              <a:off x="4602786" y="3686006"/>
              <a:ext cx="2" cy="445498"/>
            </a:xfrm>
            <a:prstGeom prst="straightConnector1">
              <a:avLst/>
            </a:prstGeom>
            <a:ln w="41275">
              <a:solidFill>
                <a:srgbClr val="009900"/>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39762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A05D8-B445-46D6-A680-BA31A861900C}"/>
              </a:ext>
            </a:extLst>
          </p:cNvPr>
          <p:cNvSpPr>
            <a:spLocks noGrp="1"/>
          </p:cNvSpPr>
          <p:nvPr>
            <p:ph type="title"/>
          </p:nvPr>
        </p:nvSpPr>
        <p:spPr/>
        <p:txBody>
          <a:bodyPr/>
          <a:lstStyle/>
          <a:p>
            <a:r>
              <a:rPr lang="en-US" dirty="0"/>
              <a:t>Result quality</a:t>
            </a:r>
          </a:p>
        </p:txBody>
      </p:sp>
      <p:sp>
        <p:nvSpPr>
          <p:cNvPr id="3" name="Content Placeholder 2">
            <a:extLst>
              <a:ext uri="{FF2B5EF4-FFF2-40B4-BE49-F238E27FC236}">
                <a16:creationId xmlns:a16="http://schemas.microsoft.com/office/drawing/2014/main" id="{68A051D9-4907-4D74-B485-791EAB850120}"/>
              </a:ext>
            </a:extLst>
          </p:cNvPr>
          <p:cNvSpPr>
            <a:spLocks noGrp="1"/>
          </p:cNvSpPr>
          <p:nvPr>
            <p:ph idx="1"/>
          </p:nvPr>
        </p:nvSpPr>
        <p:spPr/>
        <p:txBody>
          <a:bodyPr/>
          <a:lstStyle/>
          <a:p>
            <a:pPr marL="0" indent="0">
              <a:buNone/>
            </a:pPr>
            <a:r>
              <a:rPr lang="en-US" dirty="0"/>
              <a:t>To be useful as a search engine, it must produce good results quickly.</a:t>
            </a:r>
          </a:p>
        </p:txBody>
      </p:sp>
    </p:spTree>
    <p:extLst>
      <p:ext uri="{BB962C8B-B14F-4D97-AF65-F5344CB8AC3E}">
        <p14:creationId xmlns:p14="http://schemas.microsoft.com/office/powerpoint/2010/main" val="10156464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89075-CE34-447E-A65D-AEF834C3AD9B}"/>
              </a:ext>
            </a:extLst>
          </p:cNvPr>
          <p:cNvSpPr>
            <a:spLocks noGrp="1"/>
          </p:cNvSpPr>
          <p:nvPr>
            <p:ph type="title"/>
          </p:nvPr>
        </p:nvSpPr>
        <p:spPr/>
        <p:txBody>
          <a:bodyPr/>
          <a:lstStyle/>
          <a:p>
            <a:r>
              <a:rPr lang="en-US" dirty="0"/>
              <a:t>result quality</a:t>
            </a:r>
          </a:p>
        </p:txBody>
      </p:sp>
      <p:sp>
        <p:nvSpPr>
          <p:cNvPr id="3" name="Content Placeholder 2">
            <a:extLst>
              <a:ext uri="{FF2B5EF4-FFF2-40B4-BE49-F238E27FC236}">
                <a16:creationId xmlns:a16="http://schemas.microsoft.com/office/drawing/2014/main" id="{A142D61F-21AD-45E8-94CA-1926BE76B644}"/>
              </a:ext>
            </a:extLst>
          </p:cNvPr>
          <p:cNvSpPr>
            <a:spLocks noGrp="1"/>
          </p:cNvSpPr>
          <p:nvPr>
            <p:ph idx="1"/>
          </p:nvPr>
        </p:nvSpPr>
        <p:spPr/>
        <p:txBody>
          <a:bodyPr/>
          <a:lstStyle/>
          <a:p>
            <a:pPr marL="2230438" indent="-2230438">
              <a:spcBef>
                <a:spcPts val="1600"/>
              </a:spcBef>
              <a:buNone/>
            </a:pPr>
            <a:r>
              <a:rPr lang="en-US" dirty="0"/>
              <a:t>Traditional measures:</a:t>
            </a:r>
          </a:p>
          <a:p>
            <a:pPr marL="2230438" indent="-2230438">
              <a:spcBef>
                <a:spcPts val="1600"/>
              </a:spcBef>
              <a:buNone/>
            </a:pPr>
            <a:r>
              <a:rPr lang="en-US" dirty="0">
                <a:solidFill>
                  <a:srgbClr val="C00000"/>
                </a:solidFill>
              </a:rPr>
              <a:t>Precision</a:t>
            </a:r>
            <a:r>
              <a:rPr lang="en-US" dirty="0"/>
              <a:t>	The fraction of the results that are relevant.</a:t>
            </a:r>
          </a:p>
          <a:p>
            <a:pPr marL="2230438" indent="-2230438">
              <a:spcBef>
                <a:spcPts val="1600"/>
              </a:spcBef>
              <a:buNone/>
            </a:pPr>
            <a:r>
              <a:rPr lang="en-US" dirty="0">
                <a:solidFill>
                  <a:srgbClr val="C00000"/>
                </a:solidFill>
              </a:rPr>
              <a:t>Recall</a:t>
            </a:r>
            <a:r>
              <a:rPr lang="en-US" dirty="0"/>
              <a:t>	The fraction of all relevant results returned.</a:t>
            </a:r>
          </a:p>
          <a:p>
            <a:pPr marL="2230438" indent="-2230438">
              <a:spcBef>
                <a:spcPts val="1600"/>
              </a:spcBef>
              <a:buNone/>
            </a:pPr>
            <a:endParaRPr lang="en-US" dirty="0"/>
          </a:p>
        </p:txBody>
      </p:sp>
    </p:spTree>
    <p:extLst>
      <p:ext uri="{BB962C8B-B14F-4D97-AF65-F5344CB8AC3E}">
        <p14:creationId xmlns:p14="http://schemas.microsoft.com/office/powerpoint/2010/main" val="8980395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89075-CE34-447E-A65D-AEF834C3AD9B}"/>
              </a:ext>
            </a:extLst>
          </p:cNvPr>
          <p:cNvSpPr>
            <a:spLocks noGrp="1"/>
          </p:cNvSpPr>
          <p:nvPr>
            <p:ph type="title"/>
          </p:nvPr>
        </p:nvSpPr>
        <p:spPr/>
        <p:txBody>
          <a:bodyPr/>
          <a:lstStyle/>
          <a:p>
            <a:r>
              <a:rPr lang="en-US" dirty="0"/>
              <a:t>result quality</a:t>
            </a:r>
          </a:p>
        </p:txBody>
      </p:sp>
      <p:sp>
        <p:nvSpPr>
          <p:cNvPr id="3" name="Content Placeholder 2">
            <a:extLst>
              <a:ext uri="{FF2B5EF4-FFF2-40B4-BE49-F238E27FC236}">
                <a16:creationId xmlns:a16="http://schemas.microsoft.com/office/drawing/2014/main" id="{A142D61F-21AD-45E8-94CA-1926BE76B644}"/>
              </a:ext>
            </a:extLst>
          </p:cNvPr>
          <p:cNvSpPr>
            <a:spLocks noGrp="1"/>
          </p:cNvSpPr>
          <p:nvPr>
            <p:ph idx="1"/>
          </p:nvPr>
        </p:nvSpPr>
        <p:spPr/>
        <p:txBody>
          <a:bodyPr/>
          <a:lstStyle/>
          <a:p>
            <a:pPr marL="0" indent="0">
              <a:spcBef>
                <a:spcPts val="1600"/>
              </a:spcBef>
              <a:buNone/>
            </a:pPr>
            <a:r>
              <a:rPr lang="en-US" dirty="0"/>
              <a:t>And because it matters that the top results be the best:</a:t>
            </a:r>
          </a:p>
          <a:p>
            <a:pPr marL="2230438" indent="-2230438">
              <a:spcBef>
                <a:spcPts val="1600"/>
              </a:spcBef>
              <a:buNone/>
            </a:pPr>
            <a:r>
              <a:rPr lang="en-US" dirty="0">
                <a:solidFill>
                  <a:srgbClr val="C00000"/>
                </a:solidFill>
              </a:rPr>
              <a:t>Relevance</a:t>
            </a:r>
            <a:r>
              <a:rPr lang="en-US" dirty="0"/>
              <a:t>	An estimate of the overall quality of the page as an result for this query that can be used for </a:t>
            </a:r>
            <a:r>
              <a:rPr lang="en-US" i="1" dirty="0">
                <a:solidFill>
                  <a:srgbClr val="C00000"/>
                </a:solidFill>
              </a:rPr>
              <a:t>ranking</a:t>
            </a:r>
            <a:r>
              <a:rPr lang="en-US" dirty="0">
                <a:solidFill>
                  <a:srgbClr val="C00000"/>
                </a:solidFill>
              </a:rPr>
              <a:t> </a:t>
            </a:r>
            <a:r>
              <a:rPr lang="en-US" dirty="0"/>
              <a:t>(ordering) the results.</a:t>
            </a:r>
          </a:p>
          <a:p>
            <a:pPr marL="2230438" indent="-2230438">
              <a:spcBef>
                <a:spcPts val="1600"/>
              </a:spcBef>
              <a:buNone/>
            </a:pPr>
            <a:endParaRPr lang="en-US" dirty="0"/>
          </a:p>
        </p:txBody>
      </p:sp>
    </p:spTree>
    <p:extLst>
      <p:ext uri="{BB962C8B-B14F-4D97-AF65-F5344CB8AC3E}">
        <p14:creationId xmlns:p14="http://schemas.microsoft.com/office/powerpoint/2010/main" val="4345402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34EDB-F9D6-4B5A-8E38-3682A0C72209}"/>
              </a:ext>
            </a:extLst>
          </p:cNvPr>
          <p:cNvSpPr>
            <a:spLocks noGrp="1"/>
          </p:cNvSpPr>
          <p:nvPr>
            <p:ph type="title"/>
          </p:nvPr>
        </p:nvSpPr>
        <p:spPr/>
        <p:txBody>
          <a:bodyPr/>
          <a:lstStyle/>
          <a:p>
            <a:r>
              <a:rPr lang="en-US" dirty="0"/>
              <a:t>kinds of rank</a:t>
            </a:r>
          </a:p>
        </p:txBody>
      </p:sp>
      <p:sp>
        <p:nvSpPr>
          <p:cNvPr id="3" name="Content Placeholder 2">
            <a:extLst>
              <a:ext uri="{FF2B5EF4-FFF2-40B4-BE49-F238E27FC236}">
                <a16:creationId xmlns:a16="http://schemas.microsoft.com/office/drawing/2014/main" id="{F69E0C98-8575-453A-8E22-06D725087C94}"/>
              </a:ext>
            </a:extLst>
          </p:cNvPr>
          <p:cNvSpPr>
            <a:spLocks noGrp="1"/>
          </p:cNvSpPr>
          <p:nvPr>
            <p:ph idx="1"/>
          </p:nvPr>
        </p:nvSpPr>
        <p:spPr/>
        <p:txBody>
          <a:bodyPr/>
          <a:lstStyle/>
          <a:p>
            <a:pPr marL="2743200" indent="-2743200">
              <a:spcBef>
                <a:spcPts val="1600"/>
              </a:spcBef>
              <a:buNone/>
              <a:tabLst>
                <a:tab pos="2743200" algn="l"/>
              </a:tabLst>
            </a:pPr>
            <a:r>
              <a:rPr lang="en-US" dirty="0">
                <a:solidFill>
                  <a:srgbClr val="C00000"/>
                </a:solidFill>
              </a:rPr>
              <a:t>Dynamic rank</a:t>
            </a:r>
            <a:r>
              <a:rPr lang="en-US" dirty="0"/>
              <a:t>	How good a match this page is to this specific query.</a:t>
            </a:r>
          </a:p>
          <a:p>
            <a:pPr marL="2743200" indent="-2743200">
              <a:spcBef>
                <a:spcPts val="1600"/>
              </a:spcBef>
              <a:buNone/>
              <a:tabLst>
                <a:tab pos="2743200" algn="l"/>
              </a:tabLst>
            </a:pPr>
            <a:r>
              <a:rPr lang="en-US" dirty="0">
                <a:solidFill>
                  <a:srgbClr val="C00000"/>
                </a:solidFill>
              </a:rPr>
              <a:t>Static rank</a:t>
            </a:r>
            <a:r>
              <a:rPr lang="en-US" dirty="0"/>
              <a:t>	How good the page is, knowing nothing about the query.</a:t>
            </a:r>
          </a:p>
        </p:txBody>
      </p:sp>
    </p:spTree>
    <p:extLst>
      <p:ext uri="{BB962C8B-B14F-4D97-AF65-F5344CB8AC3E}">
        <p14:creationId xmlns:p14="http://schemas.microsoft.com/office/powerpoint/2010/main" val="6701496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ACF3A-34CE-4980-A9EE-2B80DAB64CF5}"/>
              </a:ext>
            </a:extLst>
          </p:cNvPr>
          <p:cNvSpPr>
            <a:spLocks noGrp="1"/>
          </p:cNvSpPr>
          <p:nvPr>
            <p:ph type="title"/>
          </p:nvPr>
        </p:nvSpPr>
        <p:spPr/>
        <p:txBody>
          <a:bodyPr>
            <a:noAutofit/>
          </a:bodyPr>
          <a:lstStyle/>
          <a:p>
            <a:r>
              <a:rPr lang="en-US" sz="2800" dirty="0"/>
              <a:t>dynamic rank</a:t>
            </a:r>
          </a:p>
        </p:txBody>
      </p:sp>
      <p:sp>
        <p:nvSpPr>
          <p:cNvPr id="3" name="Content Placeholder 2">
            <a:extLst>
              <a:ext uri="{FF2B5EF4-FFF2-40B4-BE49-F238E27FC236}">
                <a16:creationId xmlns:a16="http://schemas.microsoft.com/office/drawing/2014/main" id="{37A07422-05C9-4747-86AD-0703B6D323AD}"/>
              </a:ext>
            </a:extLst>
          </p:cNvPr>
          <p:cNvSpPr>
            <a:spLocks noGrp="1"/>
          </p:cNvSpPr>
          <p:nvPr>
            <p:ph idx="1"/>
          </p:nvPr>
        </p:nvSpPr>
        <p:spPr/>
        <p:txBody>
          <a:bodyPr>
            <a:normAutofit/>
          </a:bodyPr>
          <a:lstStyle/>
          <a:p>
            <a:pPr>
              <a:spcBef>
                <a:spcPts val="1600"/>
              </a:spcBef>
            </a:pPr>
            <a:r>
              <a:rPr lang="en-US" dirty="0"/>
              <a:t>Estimate the quality of match between the page and the query.</a:t>
            </a:r>
          </a:p>
          <a:p>
            <a:pPr>
              <a:spcBef>
                <a:spcPts val="1600"/>
              </a:spcBef>
            </a:pPr>
            <a:r>
              <a:rPr lang="en-US" dirty="0"/>
              <a:t>Traditional methods in information retrieval considered the page as a </a:t>
            </a:r>
            <a:r>
              <a:rPr lang="en-US" i="1" dirty="0">
                <a:solidFill>
                  <a:srgbClr val="C00000"/>
                </a:solidFill>
              </a:rPr>
              <a:t>bag of words </a:t>
            </a:r>
            <a:r>
              <a:rPr lang="en-US" dirty="0"/>
              <a:t>and ostensibly measured the </a:t>
            </a:r>
            <a:r>
              <a:rPr lang="en-US" i="1" dirty="0">
                <a:solidFill>
                  <a:srgbClr val="C00000"/>
                </a:solidFill>
              </a:rPr>
              <a:t>mathematical</a:t>
            </a:r>
            <a:r>
              <a:rPr lang="en-US" i="1" dirty="0">
                <a:solidFill>
                  <a:srgbClr val="FF0000"/>
                </a:solidFill>
              </a:rPr>
              <a:t> </a:t>
            </a:r>
            <a:r>
              <a:rPr lang="en-US" i="1" dirty="0"/>
              <a:t>or </a:t>
            </a:r>
            <a:r>
              <a:rPr lang="en-US" i="1" dirty="0">
                <a:solidFill>
                  <a:srgbClr val="C00000"/>
                </a:solidFill>
              </a:rPr>
              <a:t>statistical similarity</a:t>
            </a:r>
            <a:r>
              <a:rPr lang="en-US" dirty="0"/>
              <a:t>.</a:t>
            </a:r>
          </a:p>
          <a:p>
            <a:pPr marL="0" indent="0">
              <a:spcBef>
                <a:spcPts val="1600"/>
              </a:spcBef>
              <a:buNone/>
            </a:pPr>
            <a:r>
              <a:rPr lang="en-US" dirty="0"/>
              <a:t>For example, one method claimed to consider the </a:t>
            </a:r>
            <a:r>
              <a:rPr lang="en-US" i="1" dirty="0">
                <a:solidFill>
                  <a:srgbClr val="C00000"/>
                </a:solidFill>
              </a:rPr>
              <a:t>document and the query as vectors </a:t>
            </a:r>
            <a:r>
              <a:rPr lang="en-US" dirty="0"/>
              <a:t>and to calculate the </a:t>
            </a:r>
            <a:r>
              <a:rPr lang="en-US" i="1" dirty="0">
                <a:solidFill>
                  <a:srgbClr val="C00000"/>
                </a:solidFill>
              </a:rPr>
              <a:t>angle between them</a:t>
            </a:r>
            <a:r>
              <a:rPr lang="en-US" dirty="0">
                <a:solidFill>
                  <a:srgbClr val="C00000"/>
                </a:solidFill>
              </a:rPr>
              <a:t>.</a:t>
            </a:r>
          </a:p>
        </p:txBody>
      </p:sp>
    </p:spTree>
    <p:extLst>
      <p:ext uri="{BB962C8B-B14F-4D97-AF65-F5344CB8AC3E}">
        <p14:creationId xmlns:p14="http://schemas.microsoft.com/office/powerpoint/2010/main" val="25956688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3292-3180-4E07-A7B8-F93C90D1FB61}"/>
              </a:ext>
            </a:extLst>
          </p:cNvPr>
          <p:cNvSpPr>
            <a:spLocks noGrp="1"/>
          </p:cNvSpPr>
          <p:nvPr>
            <p:ph type="title"/>
          </p:nvPr>
        </p:nvSpPr>
        <p:spPr/>
        <p:txBody>
          <a:bodyPr>
            <a:normAutofit/>
          </a:bodyPr>
          <a:lstStyle/>
          <a:p>
            <a:r>
              <a:rPr lang="en-US" dirty="0"/>
              <a:t>bag of words</a:t>
            </a:r>
          </a:p>
        </p:txBody>
      </p:sp>
      <p:sp>
        <p:nvSpPr>
          <p:cNvPr id="3" name="Content Placeholder 2">
            <a:extLst>
              <a:ext uri="{FF2B5EF4-FFF2-40B4-BE49-F238E27FC236}">
                <a16:creationId xmlns:a16="http://schemas.microsoft.com/office/drawing/2014/main" id="{D71A40BE-09E1-4871-B660-93107B33FEC3}"/>
              </a:ext>
            </a:extLst>
          </p:cNvPr>
          <p:cNvSpPr>
            <a:spLocks noGrp="1"/>
          </p:cNvSpPr>
          <p:nvPr>
            <p:ph idx="1"/>
          </p:nvPr>
        </p:nvSpPr>
        <p:spPr/>
        <p:txBody>
          <a:bodyPr/>
          <a:lstStyle/>
          <a:p>
            <a:pPr marL="0" indent="0">
              <a:buNone/>
            </a:pPr>
            <a:r>
              <a:rPr lang="en-US" dirty="0"/>
              <a:t>A scoring method that considers only that the search words occur in the document, not where or in what relation to each other.</a:t>
            </a:r>
          </a:p>
        </p:txBody>
      </p:sp>
    </p:spTree>
    <p:extLst>
      <p:ext uri="{BB962C8B-B14F-4D97-AF65-F5344CB8AC3E}">
        <p14:creationId xmlns:p14="http://schemas.microsoft.com/office/powerpoint/2010/main" val="19256892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E3292-3180-4E07-A7B8-F93C90D1FB61}"/>
              </a:ext>
            </a:extLst>
          </p:cNvPr>
          <p:cNvSpPr>
            <a:spLocks noGrp="1"/>
          </p:cNvSpPr>
          <p:nvPr>
            <p:ph type="title"/>
          </p:nvPr>
        </p:nvSpPr>
        <p:spPr/>
        <p:txBody>
          <a:bodyPr>
            <a:normAutofit/>
          </a:bodyPr>
          <a:lstStyle/>
          <a:p>
            <a:r>
              <a:rPr lang="en-US" dirty="0" err="1"/>
              <a:t>tf-idf</a:t>
            </a:r>
            <a:endParaRPr lang="en-US" dirty="0"/>
          </a:p>
        </p:txBody>
      </p:sp>
      <p:sp>
        <p:nvSpPr>
          <p:cNvPr id="3" name="Content Placeholder 2">
            <a:extLst>
              <a:ext uri="{FF2B5EF4-FFF2-40B4-BE49-F238E27FC236}">
                <a16:creationId xmlns:a16="http://schemas.microsoft.com/office/drawing/2014/main" id="{D71A40BE-09E1-4871-B660-93107B33FEC3}"/>
              </a:ext>
            </a:extLst>
          </p:cNvPr>
          <p:cNvSpPr>
            <a:spLocks noGrp="1"/>
          </p:cNvSpPr>
          <p:nvPr>
            <p:ph idx="1"/>
          </p:nvPr>
        </p:nvSpPr>
        <p:spPr/>
        <p:txBody>
          <a:bodyPr>
            <a:normAutofit/>
          </a:bodyPr>
          <a:lstStyle/>
          <a:p>
            <a:pPr marL="0" indent="0">
              <a:spcBef>
                <a:spcPts val="2000"/>
              </a:spcBef>
              <a:buNone/>
            </a:pPr>
            <a:r>
              <a:rPr lang="en-US" sz="2400" dirty="0"/>
              <a:t>Term-frequency, inverse document frequency.</a:t>
            </a:r>
          </a:p>
          <a:p>
            <a:pPr marL="0" indent="0">
              <a:spcBef>
                <a:spcPts val="2000"/>
              </a:spcBef>
              <a:buNone/>
            </a:pPr>
            <a:r>
              <a:rPr lang="en-US" sz="2400" dirty="0"/>
              <a:t>Easily the most famous bag of words technique.  The more occurrences of a rare word, the better.</a:t>
            </a:r>
          </a:p>
          <a:p>
            <a:pPr marL="0" indent="0">
              <a:buNone/>
            </a:pPr>
            <a:endParaRPr lang="en-US" sz="2400" dirty="0"/>
          </a:p>
        </p:txBody>
      </p:sp>
    </p:spTree>
    <p:extLst>
      <p:ext uri="{BB962C8B-B14F-4D97-AF65-F5344CB8AC3E}">
        <p14:creationId xmlns:p14="http://schemas.microsoft.com/office/powerpoint/2010/main" val="25407898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DD712C-E965-4D8A-8711-54D0E57A63E4}"/>
              </a:ext>
            </a:extLst>
          </p:cNvPr>
          <p:cNvPicPr>
            <a:picLocks noChangeAspect="1"/>
          </p:cNvPicPr>
          <p:nvPr/>
        </p:nvPicPr>
        <p:blipFill>
          <a:blip r:embed="rId3"/>
          <a:stretch>
            <a:fillRect/>
          </a:stretch>
        </p:blipFill>
        <p:spPr>
          <a:xfrm>
            <a:off x="545422" y="1712127"/>
            <a:ext cx="8141377" cy="4801710"/>
          </a:xfrm>
          <a:prstGeom prst="rect">
            <a:avLst/>
          </a:prstGeom>
        </p:spPr>
      </p:pic>
      <p:sp>
        <p:nvSpPr>
          <p:cNvPr id="2" name="Title 1">
            <a:extLst>
              <a:ext uri="{FF2B5EF4-FFF2-40B4-BE49-F238E27FC236}">
                <a16:creationId xmlns:a16="http://schemas.microsoft.com/office/drawing/2014/main" id="{D2F5730A-CBCC-4264-B32F-C11544222444}"/>
              </a:ext>
            </a:extLst>
          </p:cNvPr>
          <p:cNvSpPr>
            <a:spLocks noGrp="1"/>
          </p:cNvSpPr>
          <p:nvPr>
            <p:ph type="title"/>
          </p:nvPr>
        </p:nvSpPr>
        <p:spPr>
          <a:xfrm>
            <a:off x="457200" y="274638"/>
            <a:ext cx="8229600" cy="795037"/>
          </a:xfrm>
        </p:spPr>
        <p:txBody>
          <a:bodyPr/>
          <a:lstStyle/>
          <a:p>
            <a:r>
              <a:rPr lang="en-US" dirty="0"/>
              <a:t>bag of words</a:t>
            </a:r>
          </a:p>
        </p:txBody>
      </p:sp>
      <p:sp>
        <p:nvSpPr>
          <p:cNvPr id="3" name="Content Placeholder 2">
            <a:extLst>
              <a:ext uri="{FF2B5EF4-FFF2-40B4-BE49-F238E27FC236}">
                <a16:creationId xmlns:a16="http://schemas.microsoft.com/office/drawing/2014/main" id="{90CACF74-4ED6-4105-9CA0-DA70949FEC7B}"/>
              </a:ext>
            </a:extLst>
          </p:cNvPr>
          <p:cNvSpPr>
            <a:spLocks noGrp="1"/>
          </p:cNvSpPr>
          <p:nvPr>
            <p:ph idx="1"/>
          </p:nvPr>
        </p:nvSpPr>
        <p:spPr>
          <a:xfrm>
            <a:off x="457200" y="1336879"/>
            <a:ext cx="7125419" cy="375249"/>
          </a:xfrm>
        </p:spPr>
        <p:txBody>
          <a:bodyPr>
            <a:normAutofit/>
          </a:bodyPr>
          <a:lstStyle/>
          <a:p>
            <a:r>
              <a:rPr lang="en-US" sz="1800" dirty="0"/>
              <a:t>Here’s a sample NY Times page from Jan 25, 2021.</a:t>
            </a:r>
          </a:p>
        </p:txBody>
      </p:sp>
    </p:spTree>
    <p:extLst>
      <p:ext uri="{BB962C8B-B14F-4D97-AF65-F5344CB8AC3E}">
        <p14:creationId xmlns:p14="http://schemas.microsoft.com/office/powerpoint/2010/main" val="406854707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42CD32-51D6-467F-811F-E9A51C0F52A0}"/>
              </a:ext>
            </a:extLst>
          </p:cNvPr>
          <p:cNvPicPr>
            <a:picLocks noChangeAspect="1"/>
          </p:cNvPicPr>
          <p:nvPr/>
        </p:nvPicPr>
        <p:blipFill>
          <a:blip r:embed="rId3"/>
          <a:stretch>
            <a:fillRect/>
          </a:stretch>
        </p:blipFill>
        <p:spPr>
          <a:xfrm>
            <a:off x="545423" y="1712126"/>
            <a:ext cx="8141376" cy="4801709"/>
          </a:xfrm>
          <a:prstGeom prst="rect">
            <a:avLst/>
          </a:prstGeom>
        </p:spPr>
      </p:pic>
      <p:sp>
        <p:nvSpPr>
          <p:cNvPr id="2" name="Title 1">
            <a:extLst>
              <a:ext uri="{FF2B5EF4-FFF2-40B4-BE49-F238E27FC236}">
                <a16:creationId xmlns:a16="http://schemas.microsoft.com/office/drawing/2014/main" id="{D2F5730A-CBCC-4264-B32F-C11544222444}"/>
              </a:ext>
            </a:extLst>
          </p:cNvPr>
          <p:cNvSpPr>
            <a:spLocks noGrp="1"/>
          </p:cNvSpPr>
          <p:nvPr>
            <p:ph type="title"/>
          </p:nvPr>
        </p:nvSpPr>
        <p:spPr>
          <a:xfrm>
            <a:off x="457200" y="274638"/>
            <a:ext cx="8229600" cy="795037"/>
          </a:xfrm>
        </p:spPr>
        <p:txBody>
          <a:bodyPr/>
          <a:lstStyle/>
          <a:p>
            <a:r>
              <a:rPr lang="en-US" dirty="0"/>
              <a:t>bag of words</a:t>
            </a:r>
          </a:p>
        </p:txBody>
      </p:sp>
      <p:sp>
        <p:nvSpPr>
          <p:cNvPr id="3" name="Content Placeholder 2">
            <a:extLst>
              <a:ext uri="{FF2B5EF4-FFF2-40B4-BE49-F238E27FC236}">
                <a16:creationId xmlns:a16="http://schemas.microsoft.com/office/drawing/2014/main" id="{90CACF74-4ED6-4105-9CA0-DA70949FEC7B}"/>
              </a:ext>
            </a:extLst>
          </p:cNvPr>
          <p:cNvSpPr>
            <a:spLocks noGrp="1"/>
          </p:cNvSpPr>
          <p:nvPr>
            <p:ph idx="1"/>
          </p:nvPr>
        </p:nvSpPr>
        <p:spPr>
          <a:xfrm>
            <a:off x="457200" y="1336879"/>
            <a:ext cx="7125419" cy="375249"/>
          </a:xfrm>
        </p:spPr>
        <p:txBody>
          <a:bodyPr>
            <a:normAutofit/>
          </a:bodyPr>
          <a:lstStyle/>
          <a:p>
            <a:r>
              <a:rPr lang="en-US" sz="1800" dirty="0"/>
              <a:t>Here it is stripped of HTML and CSS but the text remains.</a:t>
            </a:r>
          </a:p>
        </p:txBody>
      </p:sp>
    </p:spTree>
    <p:extLst>
      <p:ext uri="{BB962C8B-B14F-4D97-AF65-F5344CB8AC3E}">
        <p14:creationId xmlns:p14="http://schemas.microsoft.com/office/powerpoint/2010/main" val="27223973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449A71-4A5E-499D-89C4-BA4F0503B105}"/>
              </a:ext>
            </a:extLst>
          </p:cNvPr>
          <p:cNvPicPr>
            <a:picLocks noChangeAspect="1"/>
          </p:cNvPicPr>
          <p:nvPr/>
        </p:nvPicPr>
        <p:blipFill>
          <a:blip r:embed="rId3"/>
          <a:stretch>
            <a:fillRect/>
          </a:stretch>
        </p:blipFill>
        <p:spPr>
          <a:xfrm>
            <a:off x="545423" y="1712125"/>
            <a:ext cx="8141375" cy="4801709"/>
          </a:xfrm>
          <a:prstGeom prst="rect">
            <a:avLst/>
          </a:prstGeom>
        </p:spPr>
      </p:pic>
      <p:sp>
        <p:nvSpPr>
          <p:cNvPr id="2" name="Title 1">
            <a:extLst>
              <a:ext uri="{FF2B5EF4-FFF2-40B4-BE49-F238E27FC236}">
                <a16:creationId xmlns:a16="http://schemas.microsoft.com/office/drawing/2014/main" id="{D2F5730A-CBCC-4264-B32F-C11544222444}"/>
              </a:ext>
            </a:extLst>
          </p:cNvPr>
          <p:cNvSpPr>
            <a:spLocks noGrp="1"/>
          </p:cNvSpPr>
          <p:nvPr>
            <p:ph type="title"/>
          </p:nvPr>
        </p:nvSpPr>
        <p:spPr>
          <a:xfrm>
            <a:off x="457200" y="274638"/>
            <a:ext cx="8229600" cy="795037"/>
          </a:xfrm>
        </p:spPr>
        <p:txBody>
          <a:bodyPr/>
          <a:lstStyle/>
          <a:p>
            <a:r>
              <a:rPr lang="en-US" dirty="0"/>
              <a:t>bag of words</a:t>
            </a:r>
          </a:p>
        </p:txBody>
      </p:sp>
      <p:sp>
        <p:nvSpPr>
          <p:cNvPr id="3" name="Content Placeholder 2">
            <a:extLst>
              <a:ext uri="{FF2B5EF4-FFF2-40B4-BE49-F238E27FC236}">
                <a16:creationId xmlns:a16="http://schemas.microsoft.com/office/drawing/2014/main" id="{90CACF74-4ED6-4105-9CA0-DA70949FEC7B}"/>
              </a:ext>
            </a:extLst>
          </p:cNvPr>
          <p:cNvSpPr>
            <a:spLocks noGrp="1"/>
          </p:cNvSpPr>
          <p:nvPr>
            <p:ph idx="1"/>
          </p:nvPr>
        </p:nvSpPr>
        <p:spPr>
          <a:xfrm>
            <a:off x="457200" y="1336879"/>
            <a:ext cx="8229598" cy="375249"/>
          </a:xfrm>
        </p:spPr>
        <p:txBody>
          <a:bodyPr>
            <a:normAutofit/>
          </a:bodyPr>
          <a:lstStyle/>
          <a:p>
            <a:r>
              <a:rPr lang="en-US" sz="1800" dirty="0"/>
              <a:t>Here it is with the words in the title and body sorted.  </a:t>
            </a:r>
            <a:r>
              <a:rPr lang="en-US" sz="1800" dirty="0" err="1"/>
              <a:t>Tf-idf</a:t>
            </a:r>
            <a:r>
              <a:rPr lang="en-US" sz="1800" dirty="0"/>
              <a:t> can’t tell the difference.</a:t>
            </a:r>
          </a:p>
        </p:txBody>
      </p:sp>
    </p:spTree>
    <p:extLst>
      <p:ext uri="{BB962C8B-B14F-4D97-AF65-F5344CB8AC3E}">
        <p14:creationId xmlns:p14="http://schemas.microsoft.com/office/powerpoint/2010/main" val="40107154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5AEE1-FED0-4CB0-8683-F95FF0412DB8}"/>
              </a:ext>
            </a:extLst>
          </p:cNvPr>
          <p:cNvSpPr>
            <a:spLocks noGrp="1"/>
          </p:cNvSpPr>
          <p:nvPr>
            <p:ph type="title"/>
          </p:nvPr>
        </p:nvSpPr>
        <p:spPr/>
        <p:txBody>
          <a:bodyPr>
            <a:normAutofit/>
          </a:bodyPr>
          <a:lstStyle/>
          <a:p>
            <a:r>
              <a:rPr lang="en-US" sz="3600" dirty="0"/>
              <a:t>at Microsoft</a:t>
            </a:r>
          </a:p>
        </p:txBody>
      </p:sp>
      <p:sp>
        <p:nvSpPr>
          <p:cNvPr id="3" name="Content Placeholder 2">
            <a:extLst>
              <a:ext uri="{FF2B5EF4-FFF2-40B4-BE49-F238E27FC236}">
                <a16:creationId xmlns:a16="http://schemas.microsoft.com/office/drawing/2014/main" id="{67F283B1-4C81-49E6-A9B3-3F576AF69F66}"/>
              </a:ext>
            </a:extLst>
          </p:cNvPr>
          <p:cNvSpPr>
            <a:spLocks noGrp="1"/>
          </p:cNvSpPr>
          <p:nvPr>
            <p:ph idx="1"/>
          </p:nvPr>
        </p:nvSpPr>
        <p:spPr/>
        <p:txBody>
          <a:bodyPr/>
          <a:lstStyle/>
          <a:p>
            <a:pPr marL="0" indent="0">
              <a:spcAft>
                <a:spcPts val="1600"/>
              </a:spcAft>
              <a:buNone/>
            </a:pPr>
            <a:r>
              <a:rPr lang="en-US" dirty="0"/>
              <a:t>At Microsoft, we separated the occurrences into four </a:t>
            </a:r>
            <a:r>
              <a:rPr lang="en-US" dirty="0" err="1"/>
              <a:t>metastreams</a:t>
            </a:r>
            <a:r>
              <a:rPr lang="en-US" dirty="0"/>
              <a:t>, in order of importance.</a:t>
            </a:r>
          </a:p>
          <a:p>
            <a:pPr marL="914400" indent="-514350">
              <a:buAutoNum type="arabicPeriod"/>
            </a:pPr>
            <a:r>
              <a:rPr lang="en-US" dirty="0"/>
              <a:t>Anchor text.</a:t>
            </a:r>
          </a:p>
          <a:p>
            <a:pPr marL="914400" indent="-514350">
              <a:buAutoNum type="arabicPeriod"/>
            </a:pPr>
            <a:r>
              <a:rPr lang="en-US" dirty="0"/>
              <a:t>URL.</a:t>
            </a:r>
          </a:p>
          <a:p>
            <a:pPr marL="914400" indent="-514350">
              <a:buAutoNum type="arabicPeriod"/>
            </a:pPr>
            <a:r>
              <a:rPr lang="en-US" dirty="0"/>
              <a:t>Title.</a:t>
            </a:r>
          </a:p>
          <a:p>
            <a:pPr marL="914400" indent="-514350">
              <a:buAutoNum type="arabicPeriod"/>
            </a:pPr>
            <a:r>
              <a:rPr lang="en-US" dirty="0"/>
              <a:t>Body text.</a:t>
            </a:r>
          </a:p>
        </p:txBody>
      </p:sp>
    </p:spTree>
    <p:extLst>
      <p:ext uri="{BB962C8B-B14F-4D97-AF65-F5344CB8AC3E}">
        <p14:creationId xmlns:p14="http://schemas.microsoft.com/office/powerpoint/2010/main" val="24859050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B467A-CC0B-4FA7-9026-E61C4CD7C5E0}"/>
              </a:ext>
            </a:extLst>
          </p:cNvPr>
          <p:cNvSpPr>
            <a:spLocks noGrp="1"/>
          </p:cNvSpPr>
          <p:nvPr>
            <p:ph type="title"/>
          </p:nvPr>
        </p:nvSpPr>
        <p:spPr/>
        <p:txBody>
          <a:bodyPr/>
          <a:lstStyle/>
          <a:p>
            <a:r>
              <a:rPr lang="en-US" dirty="0"/>
              <a:t>heuristics</a:t>
            </a:r>
          </a:p>
        </p:txBody>
      </p:sp>
      <p:sp>
        <p:nvSpPr>
          <p:cNvPr id="3" name="Content Placeholder 2">
            <a:extLst>
              <a:ext uri="{FF2B5EF4-FFF2-40B4-BE49-F238E27FC236}">
                <a16:creationId xmlns:a16="http://schemas.microsoft.com/office/drawing/2014/main" id="{813624CD-7E3A-4555-8D97-7EA1DA0014D7}"/>
              </a:ext>
            </a:extLst>
          </p:cNvPr>
          <p:cNvSpPr>
            <a:spLocks noGrp="1"/>
          </p:cNvSpPr>
          <p:nvPr>
            <p:ph idx="1"/>
          </p:nvPr>
        </p:nvSpPr>
        <p:spPr/>
        <p:txBody>
          <a:bodyPr>
            <a:normAutofit/>
          </a:bodyPr>
          <a:lstStyle/>
          <a:p>
            <a:pPr marL="514350" indent="-514350">
              <a:spcBef>
                <a:spcPts val="2000"/>
              </a:spcBef>
              <a:buFont typeface="+mj-lt"/>
              <a:buAutoNum type="arabicPeriod"/>
            </a:pPr>
            <a:r>
              <a:rPr lang="en-US" dirty="0"/>
              <a:t>Pick the rarest word in the query, then iterate over its occurrences on the page.</a:t>
            </a:r>
          </a:p>
          <a:p>
            <a:pPr marL="514350" indent="-514350">
              <a:spcBef>
                <a:spcPts val="2000"/>
              </a:spcBef>
              <a:buFont typeface="+mj-lt"/>
              <a:buAutoNum type="arabicPeriod"/>
            </a:pPr>
            <a:r>
              <a:rPr lang="en-US" dirty="0"/>
              <a:t>At each place, move the pointers to the other words to as close to the correct relative position as possible.</a:t>
            </a:r>
          </a:p>
          <a:p>
            <a:pPr marL="514350" indent="-514350">
              <a:spcBef>
                <a:spcPts val="2000"/>
              </a:spcBef>
              <a:buFont typeface="+mj-lt"/>
              <a:buAutoNum type="arabicPeriod"/>
            </a:pPr>
            <a:r>
              <a:rPr lang="en-US" dirty="0"/>
              <a:t>Score that that set, called a </a:t>
            </a:r>
            <a:r>
              <a:rPr lang="en-US" i="1" dirty="0"/>
              <a:t>span</a:t>
            </a:r>
            <a:r>
              <a:rPr lang="en-US" dirty="0"/>
              <a:t>, counting the number of spans, the number of exact phrases, in order, close together, etc.</a:t>
            </a:r>
          </a:p>
          <a:p>
            <a:pPr marL="514350" indent="-514350">
              <a:spcBef>
                <a:spcPts val="2000"/>
              </a:spcBef>
              <a:buFont typeface="+mj-lt"/>
              <a:buAutoNum type="arabicPeriod"/>
            </a:pPr>
            <a:r>
              <a:rPr lang="en-US" dirty="0"/>
              <a:t>Score the counts, weighting exact phrases the title as more important than other matches.</a:t>
            </a:r>
          </a:p>
        </p:txBody>
      </p:sp>
    </p:spTree>
    <p:extLst>
      <p:ext uri="{BB962C8B-B14F-4D97-AF65-F5344CB8AC3E}">
        <p14:creationId xmlns:p14="http://schemas.microsoft.com/office/powerpoint/2010/main" val="7187288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B467A-CC0B-4FA7-9026-E61C4CD7C5E0}"/>
              </a:ext>
            </a:extLst>
          </p:cNvPr>
          <p:cNvSpPr>
            <a:spLocks noGrp="1"/>
          </p:cNvSpPr>
          <p:nvPr>
            <p:ph type="title"/>
          </p:nvPr>
        </p:nvSpPr>
        <p:spPr/>
        <p:txBody>
          <a:bodyPr/>
          <a:lstStyle/>
          <a:p>
            <a:r>
              <a:rPr lang="en-US" dirty="0"/>
              <a:t>heuristics</a:t>
            </a:r>
          </a:p>
        </p:txBody>
      </p:sp>
      <p:sp>
        <p:nvSpPr>
          <p:cNvPr id="3" name="Content Placeholder 2">
            <a:extLst>
              <a:ext uri="{FF2B5EF4-FFF2-40B4-BE49-F238E27FC236}">
                <a16:creationId xmlns:a16="http://schemas.microsoft.com/office/drawing/2014/main" id="{813624CD-7E3A-4555-8D97-7EA1DA0014D7}"/>
              </a:ext>
            </a:extLst>
          </p:cNvPr>
          <p:cNvSpPr>
            <a:spLocks noGrp="1"/>
          </p:cNvSpPr>
          <p:nvPr>
            <p:ph idx="1"/>
          </p:nvPr>
        </p:nvSpPr>
        <p:spPr/>
        <p:txBody>
          <a:bodyPr>
            <a:normAutofit/>
          </a:bodyPr>
          <a:lstStyle/>
          <a:p>
            <a:pPr marL="0" indent="0">
              <a:buNone/>
            </a:pPr>
            <a:r>
              <a:rPr lang="en-US" dirty="0"/>
              <a:t>Altogether, had about 700 heuristics in a linear combination.</a:t>
            </a:r>
          </a:p>
          <a:p>
            <a:pPr marL="0" indent="0">
              <a:buNone/>
            </a:pPr>
            <a:r>
              <a:rPr lang="en-US" dirty="0"/>
              <a:t>Tuned them using gradient descent and approximately 150K labeled pages and queries.</a:t>
            </a:r>
          </a:p>
        </p:txBody>
      </p:sp>
    </p:spTree>
    <p:extLst>
      <p:ext uri="{BB962C8B-B14F-4D97-AF65-F5344CB8AC3E}">
        <p14:creationId xmlns:p14="http://schemas.microsoft.com/office/powerpoint/2010/main" val="35487449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CD04C-0A93-4ECC-BC13-6B9B13E895EF}"/>
              </a:ext>
            </a:extLst>
          </p:cNvPr>
          <p:cNvSpPr>
            <a:spLocks noGrp="1"/>
          </p:cNvSpPr>
          <p:nvPr>
            <p:ph type="title"/>
          </p:nvPr>
        </p:nvSpPr>
        <p:spPr/>
        <p:txBody>
          <a:bodyPr/>
          <a:lstStyle/>
          <a:p>
            <a:r>
              <a:rPr lang="en-US" dirty="0"/>
              <a:t>what we found</a:t>
            </a:r>
          </a:p>
        </p:txBody>
      </p:sp>
      <p:sp>
        <p:nvSpPr>
          <p:cNvPr id="3" name="Content Placeholder 2">
            <a:extLst>
              <a:ext uri="{FF2B5EF4-FFF2-40B4-BE49-F238E27FC236}">
                <a16:creationId xmlns:a16="http://schemas.microsoft.com/office/drawing/2014/main" id="{A934E2B5-9ED2-40E4-8539-7F2C097D2A36}"/>
              </a:ext>
            </a:extLst>
          </p:cNvPr>
          <p:cNvSpPr>
            <a:spLocks noGrp="1"/>
          </p:cNvSpPr>
          <p:nvPr>
            <p:ph idx="1"/>
          </p:nvPr>
        </p:nvSpPr>
        <p:spPr/>
        <p:txBody>
          <a:bodyPr>
            <a:normAutofit/>
          </a:bodyPr>
          <a:lstStyle/>
          <a:p>
            <a:pPr marL="0" indent="0">
              <a:buNone/>
            </a:pPr>
            <a:r>
              <a:rPr lang="en-US" dirty="0"/>
              <a:t>Finding the search words in the right order and close together was more important than simply finding lots of them.</a:t>
            </a:r>
          </a:p>
          <a:p>
            <a:pPr marL="0" indent="0">
              <a:buNone/>
            </a:pPr>
            <a:r>
              <a:rPr lang="en-US" dirty="0"/>
              <a:t>Added </a:t>
            </a:r>
            <a:r>
              <a:rPr lang="en-US" dirty="0" err="1"/>
              <a:t>tf-idf</a:t>
            </a:r>
            <a:r>
              <a:rPr lang="en-US" dirty="0"/>
              <a:t> because under pressure that of course we should consider it.  Removed it because it added nothing to our relevance but slowed our crawl.</a:t>
            </a:r>
          </a:p>
          <a:p>
            <a:pPr marL="0" indent="0">
              <a:buNone/>
            </a:pPr>
            <a:r>
              <a:rPr lang="en-US" dirty="0"/>
              <a:t>It mattered a lot where we found the matching terms.</a:t>
            </a:r>
          </a:p>
          <a:p>
            <a:pPr marL="0" indent="0">
              <a:buNone/>
            </a:pPr>
            <a:r>
              <a:rPr lang="en-US" dirty="0"/>
              <a:t>	Anchor &gt; URL &gt; Title &gt; Body text</a:t>
            </a:r>
          </a:p>
          <a:p>
            <a:pPr marL="0" indent="0">
              <a:buNone/>
            </a:pPr>
            <a:endParaRPr lang="en-US" dirty="0"/>
          </a:p>
        </p:txBody>
      </p:sp>
    </p:spTree>
    <p:extLst>
      <p:ext uri="{BB962C8B-B14F-4D97-AF65-F5344CB8AC3E}">
        <p14:creationId xmlns:p14="http://schemas.microsoft.com/office/powerpoint/2010/main" val="9618260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6B1B-A5F0-4A1B-99D7-0624ED902436}"/>
              </a:ext>
            </a:extLst>
          </p:cNvPr>
          <p:cNvSpPr>
            <a:spLocks noGrp="1"/>
          </p:cNvSpPr>
          <p:nvPr>
            <p:ph type="title"/>
          </p:nvPr>
        </p:nvSpPr>
        <p:spPr/>
        <p:txBody>
          <a:bodyPr/>
          <a:lstStyle/>
          <a:p>
            <a:r>
              <a:rPr lang="en-US" dirty="0"/>
              <a:t>static rank</a:t>
            </a:r>
          </a:p>
        </p:txBody>
      </p:sp>
      <p:sp>
        <p:nvSpPr>
          <p:cNvPr id="3" name="Content Placeholder 2">
            <a:extLst>
              <a:ext uri="{FF2B5EF4-FFF2-40B4-BE49-F238E27FC236}">
                <a16:creationId xmlns:a16="http://schemas.microsoft.com/office/drawing/2014/main" id="{64D9A772-97A3-4300-BD46-4075D91C932D}"/>
              </a:ext>
            </a:extLst>
          </p:cNvPr>
          <p:cNvSpPr>
            <a:spLocks noGrp="1"/>
          </p:cNvSpPr>
          <p:nvPr>
            <p:ph idx="1"/>
          </p:nvPr>
        </p:nvSpPr>
        <p:spPr/>
        <p:txBody>
          <a:bodyPr>
            <a:normAutofit/>
          </a:bodyPr>
          <a:lstStyle/>
          <a:p>
            <a:pPr marL="0" indent="0">
              <a:buNone/>
            </a:pPr>
            <a:r>
              <a:rPr lang="en-US" dirty="0"/>
              <a:t>Some pages are just better than others before you know anything about the query.</a:t>
            </a:r>
          </a:p>
          <a:p>
            <a:pPr marL="0" indent="0">
              <a:buNone/>
            </a:pPr>
            <a:endParaRPr lang="en-US" dirty="0"/>
          </a:p>
        </p:txBody>
      </p:sp>
    </p:spTree>
    <p:extLst>
      <p:ext uri="{BB962C8B-B14F-4D97-AF65-F5344CB8AC3E}">
        <p14:creationId xmlns:p14="http://schemas.microsoft.com/office/powerpoint/2010/main" val="42627098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6B1B-A5F0-4A1B-99D7-0624ED902436}"/>
              </a:ext>
            </a:extLst>
          </p:cNvPr>
          <p:cNvSpPr>
            <a:spLocks noGrp="1"/>
          </p:cNvSpPr>
          <p:nvPr>
            <p:ph type="title"/>
          </p:nvPr>
        </p:nvSpPr>
        <p:spPr/>
        <p:txBody>
          <a:bodyPr/>
          <a:lstStyle/>
          <a:p>
            <a:r>
              <a:rPr lang="en-US" dirty="0"/>
              <a:t>static rank</a:t>
            </a:r>
          </a:p>
        </p:txBody>
      </p:sp>
      <p:sp>
        <p:nvSpPr>
          <p:cNvPr id="3" name="Content Placeholder 2">
            <a:extLst>
              <a:ext uri="{FF2B5EF4-FFF2-40B4-BE49-F238E27FC236}">
                <a16:creationId xmlns:a16="http://schemas.microsoft.com/office/drawing/2014/main" id="{64D9A772-97A3-4300-BD46-4075D91C932D}"/>
              </a:ext>
            </a:extLst>
          </p:cNvPr>
          <p:cNvSpPr>
            <a:spLocks noGrp="1"/>
          </p:cNvSpPr>
          <p:nvPr>
            <p:ph idx="1"/>
          </p:nvPr>
        </p:nvSpPr>
        <p:spPr/>
        <p:txBody>
          <a:bodyPr>
            <a:normAutofit/>
          </a:bodyPr>
          <a:lstStyle/>
          <a:p>
            <a:pPr marL="514350" indent="-514350">
              <a:spcBef>
                <a:spcPts val="2000"/>
              </a:spcBef>
              <a:buFont typeface="+mj-lt"/>
              <a:buAutoNum type="arabicPeriod"/>
            </a:pPr>
            <a:r>
              <a:rPr lang="en-US" dirty="0"/>
              <a:t>Some domains are better than others, e.g., .</a:t>
            </a:r>
            <a:r>
              <a:rPr lang="en-US" dirty="0" err="1"/>
              <a:t>gov</a:t>
            </a:r>
            <a:r>
              <a:rPr lang="en-US" dirty="0"/>
              <a:t> or .</a:t>
            </a:r>
            <a:r>
              <a:rPr lang="en-US" dirty="0" err="1"/>
              <a:t>edu</a:t>
            </a:r>
            <a:r>
              <a:rPr lang="en-US" dirty="0"/>
              <a:t> over .biz.</a:t>
            </a:r>
          </a:p>
          <a:p>
            <a:pPr marL="514350" indent="-514350">
              <a:spcBef>
                <a:spcPts val="2000"/>
              </a:spcBef>
              <a:buFont typeface="+mj-lt"/>
              <a:buAutoNum type="arabicPeriod"/>
            </a:pPr>
            <a:r>
              <a:rPr lang="en-US" dirty="0"/>
              <a:t>Short URLs are better.</a:t>
            </a:r>
          </a:p>
          <a:p>
            <a:pPr marL="514350" indent="-514350">
              <a:spcBef>
                <a:spcPts val="2000"/>
              </a:spcBef>
              <a:buFont typeface="+mj-lt"/>
              <a:buAutoNum type="arabicPeriod"/>
            </a:pPr>
            <a:r>
              <a:rPr lang="en-US" dirty="0"/>
              <a:t>Short titles are probably better.</a:t>
            </a:r>
          </a:p>
          <a:p>
            <a:pPr marL="514350" indent="-514350">
              <a:spcBef>
                <a:spcPts val="2000"/>
              </a:spcBef>
              <a:buFont typeface="+mj-lt"/>
              <a:buAutoNum type="arabicPeriod"/>
            </a:pPr>
            <a:r>
              <a:rPr lang="en-US" dirty="0"/>
              <a:t>Some pages may be obvious spam.</a:t>
            </a:r>
          </a:p>
          <a:p>
            <a:pPr marL="514350" indent="-514350">
              <a:spcBef>
                <a:spcPts val="2000"/>
              </a:spcBef>
              <a:buFont typeface="+mj-lt"/>
              <a:buAutoNum type="arabicPeriod"/>
            </a:pPr>
            <a:r>
              <a:rPr lang="en-US" dirty="0"/>
              <a:t>Some pages may have lots of other pages pointing to them, e.g., PageRank.</a:t>
            </a:r>
          </a:p>
          <a:p>
            <a:pPr marL="514350" indent="-514350">
              <a:spcBef>
                <a:spcPts val="2000"/>
              </a:spcBef>
              <a:buFont typeface="+mj-lt"/>
              <a:buAutoNum type="arabicPeriod"/>
            </a:pPr>
            <a:endParaRPr lang="en-US" dirty="0"/>
          </a:p>
        </p:txBody>
      </p:sp>
    </p:spTree>
    <p:extLst>
      <p:ext uri="{BB962C8B-B14F-4D97-AF65-F5344CB8AC3E}">
        <p14:creationId xmlns:p14="http://schemas.microsoft.com/office/powerpoint/2010/main" val="32738655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A69A9-EC91-4655-91D9-434492FBDED0}"/>
              </a:ext>
            </a:extLst>
          </p:cNvPr>
          <p:cNvSpPr>
            <a:spLocks noGrp="1"/>
          </p:cNvSpPr>
          <p:nvPr>
            <p:ph type="title"/>
          </p:nvPr>
        </p:nvSpPr>
        <p:spPr/>
        <p:txBody>
          <a:bodyPr/>
          <a:lstStyle/>
          <a:p>
            <a:r>
              <a:rPr lang="en-US" dirty="0"/>
              <a:t>PageRank</a:t>
            </a:r>
          </a:p>
        </p:txBody>
      </p:sp>
      <p:sp>
        <p:nvSpPr>
          <p:cNvPr id="3" name="Content Placeholder 2">
            <a:extLst>
              <a:ext uri="{FF2B5EF4-FFF2-40B4-BE49-F238E27FC236}">
                <a16:creationId xmlns:a16="http://schemas.microsoft.com/office/drawing/2014/main" id="{3C8389F3-E9B9-4A36-9D30-AFBE30E7ABBF}"/>
              </a:ext>
            </a:extLst>
          </p:cNvPr>
          <p:cNvSpPr>
            <a:spLocks noGrp="1"/>
          </p:cNvSpPr>
          <p:nvPr>
            <p:ph idx="1"/>
          </p:nvPr>
        </p:nvSpPr>
        <p:spPr>
          <a:xfrm>
            <a:off x="457200" y="1600200"/>
            <a:ext cx="3319346" cy="4525963"/>
          </a:xfrm>
        </p:spPr>
        <p:txBody>
          <a:bodyPr/>
          <a:lstStyle/>
          <a:p>
            <a:pPr marL="0" indent="0">
              <a:buNone/>
            </a:pPr>
            <a:r>
              <a:rPr lang="en-US" dirty="0"/>
              <a:t>The basic idea:  The more and better links to a page, the more likely it should rank higher.</a:t>
            </a:r>
          </a:p>
        </p:txBody>
      </p:sp>
      <p:pic>
        <p:nvPicPr>
          <p:cNvPr id="1026" name="Picture 2" descr="https://upload.wikimedia.org/wikipedia/commons/thumb/f/fb/PageRanks-Example.svg/1270px-PageRanks-Example.svg.png">
            <a:extLst>
              <a:ext uri="{FF2B5EF4-FFF2-40B4-BE49-F238E27FC236}">
                <a16:creationId xmlns:a16="http://schemas.microsoft.com/office/drawing/2014/main" id="{C0692DB0-CDC0-42AB-BF7A-30C9BEB9910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6054" y="1803046"/>
            <a:ext cx="4660916" cy="37579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7CEA196-8A38-4811-B96A-E998844A1219}"/>
              </a:ext>
            </a:extLst>
          </p:cNvPr>
          <p:cNvSpPr txBox="1"/>
          <p:nvPr/>
        </p:nvSpPr>
        <p:spPr>
          <a:xfrm>
            <a:off x="568128" y="6452557"/>
            <a:ext cx="8198078" cy="261610"/>
          </a:xfrm>
          <a:prstGeom prst="rect">
            <a:avLst/>
          </a:prstGeom>
          <a:noFill/>
        </p:spPr>
        <p:txBody>
          <a:bodyPr wrap="none" rtlCol="0">
            <a:spAutoFit/>
          </a:bodyPr>
          <a:lstStyle/>
          <a:p>
            <a:r>
              <a:rPr lang="en-US" sz="1100" dirty="0"/>
              <a:t>Image source:  </a:t>
            </a:r>
            <a:r>
              <a:rPr lang="en-US" sz="1100" dirty="0">
                <a:hlinkClick r:id="rId4"/>
              </a:rPr>
              <a:t>https://upload.wikimedia.org/wikipedia/commons/thumb/f/fb/PageRanks-Example.svg/1270px-PageRanks-Example.svg.png</a:t>
            </a:r>
            <a:endParaRPr lang="en-US" sz="1100" dirty="0"/>
          </a:p>
        </p:txBody>
      </p:sp>
    </p:spTree>
    <p:extLst>
      <p:ext uri="{BB962C8B-B14F-4D97-AF65-F5344CB8AC3E}">
        <p14:creationId xmlns:p14="http://schemas.microsoft.com/office/powerpoint/2010/main" val="349911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BECB-0E20-496B-8732-AB248AF24874}"/>
              </a:ext>
            </a:extLst>
          </p:cNvPr>
          <p:cNvSpPr>
            <a:spLocks noGrp="1"/>
          </p:cNvSpPr>
          <p:nvPr>
            <p:ph type="title"/>
          </p:nvPr>
        </p:nvSpPr>
        <p:spPr/>
        <p:txBody>
          <a:bodyPr/>
          <a:lstStyle/>
          <a:p>
            <a:r>
              <a:rPr lang="en-US" dirty="0"/>
              <a:t>PageRank</a:t>
            </a:r>
          </a:p>
        </p:txBody>
      </p:sp>
      <p:sp>
        <p:nvSpPr>
          <p:cNvPr id="3" name="Content Placeholder 2">
            <a:extLst>
              <a:ext uri="{FF2B5EF4-FFF2-40B4-BE49-F238E27FC236}">
                <a16:creationId xmlns:a16="http://schemas.microsoft.com/office/drawing/2014/main" id="{93B3EAF2-3833-4FD2-AB97-8C2AE3E907B9}"/>
              </a:ext>
            </a:extLst>
          </p:cNvPr>
          <p:cNvSpPr>
            <a:spLocks noGrp="1"/>
          </p:cNvSpPr>
          <p:nvPr>
            <p:ph idx="1"/>
          </p:nvPr>
        </p:nvSpPr>
        <p:spPr/>
        <p:txBody>
          <a:bodyPr>
            <a:normAutofit/>
          </a:bodyPr>
          <a:lstStyle/>
          <a:p>
            <a:pPr marL="0" indent="0">
              <a:spcBef>
                <a:spcPts val="1600"/>
              </a:spcBef>
              <a:buNone/>
            </a:pPr>
            <a:r>
              <a:rPr lang="en-US" dirty="0"/>
              <a:t>It obviously did work and they got better results.</a:t>
            </a:r>
          </a:p>
          <a:p>
            <a:pPr marL="0" indent="0">
              <a:spcBef>
                <a:spcPts val="1600"/>
              </a:spcBef>
              <a:buNone/>
            </a:pPr>
            <a:r>
              <a:rPr lang="en-US" dirty="0"/>
              <a:t>It also gave halo of special legitimacy to their results, that they were scientific and unbiased.</a:t>
            </a:r>
          </a:p>
        </p:txBody>
      </p:sp>
    </p:spTree>
    <p:extLst>
      <p:ext uri="{BB962C8B-B14F-4D97-AF65-F5344CB8AC3E}">
        <p14:creationId xmlns:p14="http://schemas.microsoft.com/office/powerpoint/2010/main" val="2591832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74956-F8F1-44E6-BC95-424E6CBF33C4}"/>
              </a:ext>
            </a:extLst>
          </p:cNvPr>
          <p:cNvSpPr>
            <a:spLocks noGrp="1"/>
          </p:cNvSpPr>
          <p:nvPr>
            <p:ph type="title"/>
          </p:nvPr>
        </p:nvSpPr>
        <p:spPr/>
        <p:txBody>
          <a:bodyPr/>
          <a:lstStyle/>
          <a:p>
            <a:r>
              <a:rPr lang="en-US" dirty="0"/>
              <a:t>at Microsoft</a:t>
            </a:r>
          </a:p>
        </p:txBody>
      </p:sp>
      <p:sp>
        <p:nvSpPr>
          <p:cNvPr id="3" name="Content Placeholder 2">
            <a:extLst>
              <a:ext uri="{FF2B5EF4-FFF2-40B4-BE49-F238E27FC236}">
                <a16:creationId xmlns:a16="http://schemas.microsoft.com/office/drawing/2014/main" id="{8A7EED72-1E28-428B-80FE-25102F114295}"/>
              </a:ext>
            </a:extLst>
          </p:cNvPr>
          <p:cNvSpPr>
            <a:spLocks noGrp="1"/>
          </p:cNvSpPr>
          <p:nvPr>
            <p:ph idx="1"/>
          </p:nvPr>
        </p:nvSpPr>
        <p:spPr/>
        <p:txBody>
          <a:bodyPr/>
          <a:lstStyle/>
          <a:p>
            <a:pPr marL="0" indent="0">
              <a:buNone/>
            </a:pPr>
            <a:r>
              <a:rPr lang="en-US" dirty="0"/>
              <a:t>We gamely expected our version of PageRank to represent about half the overall rank value, largely based on the hype around it.</a:t>
            </a:r>
          </a:p>
          <a:p>
            <a:pPr marL="0" indent="0">
              <a:buNone/>
            </a:pPr>
            <a:r>
              <a:rPr lang="en-US" dirty="0"/>
              <a:t>Turned out it was very expensive to calculate and represented only a small part of the final rank score.</a:t>
            </a:r>
          </a:p>
        </p:txBody>
      </p:sp>
    </p:spTree>
    <p:extLst>
      <p:ext uri="{BB962C8B-B14F-4D97-AF65-F5344CB8AC3E}">
        <p14:creationId xmlns:p14="http://schemas.microsoft.com/office/powerpoint/2010/main" val="29282380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0B5FE-DD2E-4754-A6C9-269E1231C2C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2813A76C-1684-4A57-A9C9-558C68BFB0B4}"/>
              </a:ext>
            </a:extLst>
          </p:cNvPr>
          <p:cNvSpPr>
            <a:spLocks noGrp="1"/>
          </p:cNvSpPr>
          <p:nvPr>
            <p:ph idx="1"/>
          </p:nvPr>
        </p:nvSpPr>
        <p:spPr/>
        <p:txBody>
          <a:bodyPr/>
          <a:lstStyle/>
          <a:p>
            <a:pPr marL="514350" indent="-514350">
              <a:buFont typeface="+mj-lt"/>
              <a:buAutoNum type="arabicPeriod"/>
            </a:pPr>
            <a:r>
              <a:rPr lang="en-US" dirty="0">
                <a:solidFill>
                  <a:schemeClr val="bg1">
                    <a:lumMod val="75000"/>
                  </a:schemeClr>
                </a:solidFill>
              </a:rPr>
              <a:t>Course details.</a:t>
            </a:r>
          </a:p>
          <a:p>
            <a:pPr marL="514350" indent="-514350">
              <a:buFont typeface="+mj-lt"/>
              <a:buAutoNum type="arabicPeriod"/>
            </a:pPr>
            <a:r>
              <a:rPr lang="en-US" dirty="0">
                <a:solidFill>
                  <a:schemeClr val="bg1">
                    <a:lumMod val="75000"/>
                  </a:schemeClr>
                </a:solidFill>
              </a:rPr>
              <a:t>HW1 MostPositiveSubsequence( ).</a:t>
            </a:r>
          </a:p>
          <a:p>
            <a:pPr marL="514350" indent="-514350">
              <a:buFont typeface="+mj-lt"/>
              <a:buAutoNum type="arabicPeriod"/>
            </a:pPr>
            <a:r>
              <a:rPr lang="en-US" dirty="0">
                <a:solidFill>
                  <a:schemeClr val="bg1">
                    <a:lumMod val="75000"/>
                  </a:schemeClr>
                </a:solidFill>
              </a:rPr>
              <a:t>History of the web.</a:t>
            </a:r>
          </a:p>
          <a:p>
            <a:pPr marL="514350" indent="-514350">
              <a:buFont typeface="+mj-lt"/>
              <a:buAutoNum type="arabicPeriod"/>
            </a:pPr>
            <a:r>
              <a:rPr lang="en-US" dirty="0">
                <a:solidFill>
                  <a:schemeClr val="bg1">
                    <a:lumMod val="75000"/>
                  </a:schemeClr>
                </a:solidFill>
              </a:rPr>
              <a:t>Search basics.</a:t>
            </a:r>
          </a:p>
          <a:p>
            <a:pPr marL="514350" indent="-514350">
              <a:buFont typeface="+mj-lt"/>
              <a:buAutoNum type="arabicPeriod"/>
            </a:pPr>
            <a:r>
              <a:rPr lang="en-US" dirty="0">
                <a:solidFill>
                  <a:srgbClr val="FF0000"/>
                </a:solidFill>
              </a:rPr>
              <a:t>Your project.</a:t>
            </a:r>
          </a:p>
          <a:p>
            <a:endParaRPr lang="en-US" dirty="0"/>
          </a:p>
        </p:txBody>
      </p:sp>
    </p:spTree>
    <p:extLst>
      <p:ext uri="{BB962C8B-B14F-4D97-AF65-F5344CB8AC3E}">
        <p14:creationId xmlns:p14="http://schemas.microsoft.com/office/powerpoint/2010/main" val="1189932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4E935-72B5-41A2-90C6-2297A5364ABF}"/>
              </a:ext>
            </a:extLst>
          </p:cNvPr>
          <p:cNvSpPr>
            <a:spLocks noGrp="1"/>
          </p:cNvSpPr>
          <p:nvPr>
            <p:ph type="title"/>
          </p:nvPr>
        </p:nvSpPr>
        <p:spPr/>
        <p:txBody>
          <a:bodyPr/>
          <a:lstStyle/>
          <a:p>
            <a:r>
              <a:rPr lang="en-US" dirty="0"/>
              <a:t>your project</a:t>
            </a:r>
          </a:p>
        </p:txBody>
      </p:sp>
      <p:sp>
        <p:nvSpPr>
          <p:cNvPr id="3" name="Content Placeholder 2">
            <a:extLst>
              <a:ext uri="{FF2B5EF4-FFF2-40B4-BE49-F238E27FC236}">
                <a16:creationId xmlns:a16="http://schemas.microsoft.com/office/drawing/2014/main" id="{B933039F-B80C-452B-A565-E267E5CB1181}"/>
              </a:ext>
            </a:extLst>
          </p:cNvPr>
          <p:cNvSpPr>
            <a:spLocks noGrp="1"/>
          </p:cNvSpPr>
          <p:nvPr>
            <p:ph idx="1"/>
          </p:nvPr>
        </p:nvSpPr>
        <p:spPr/>
        <p:txBody>
          <a:bodyPr>
            <a:normAutofit/>
          </a:bodyPr>
          <a:lstStyle/>
          <a:p>
            <a:pPr marL="0" indent="0">
              <a:spcAft>
                <a:spcPts val="1000"/>
              </a:spcAft>
              <a:buNone/>
            </a:pPr>
            <a:r>
              <a:rPr lang="en-US" dirty="0"/>
              <a:t>I’ve broken it into 8 levels of functionality:</a:t>
            </a:r>
          </a:p>
          <a:p>
            <a:pPr marL="973138" indent="-973138">
              <a:buNone/>
            </a:pPr>
            <a:r>
              <a:rPr lang="en-US" dirty="0"/>
              <a:t>0	Basic plan for your project.</a:t>
            </a:r>
          </a:p>
          <a:p>
            <a:pPr marL="973138" indent="-973138">
              <a:buAutoNum type="arabicPlain"/>
            </a:pPr>
            <a:r>
              <a:rPr lang="en-US" dirty="0"/>
              <a:t>Parse text files into a hash table.</a:t>
            </a:r>
          </a:p>
          <a:p>
            <a:pPr marL="973138" indent="-973138">
              <a:buAutoNum type="arabicPlain"/>
            </a:pPr>
            <a:r>
              <a:rPr lang="en-US" dirty="0"/>
              <a:t>Build a crawler.</a:t>
            </a:r>
          </a:p>
          <a:p>
            <a:pPr marL="973138" indent="-973138">
              <a:buAutoNum type="arabicPlain"/>
            </a:pPr>
            <a:r>
              <a:rPr lang="en-US" dirty="0"/>
              <a:t>Build a reverse word index.</a:t>
            </a:r>
          </a:p>
          <a:p>
            <a:pPr marL="973138" indent="-973138">
              <a:buAutoNum type="arabicPlain"/>
            </a:pPr>
            <a:r>
              <a:rPr lang="en-US" dirty="0"/>
              <a:t>Create a user interface.</a:t>
            </a:r>
          </a:p>
          <a:p>
            <a:pPr marL="973138" indent="-973138">
              <a:buAutoNum type="arabicPlain"/>
            </a:pPr>
            <a:r>
              <a:rPr lang="en-US" dirty="0"/>
              <a:t>Build a constraint solver and query parser.</a:t>
            </a:r>
          </a:p>
          <a:p>
            <a:pPr marL="973138" indent="-973138">
              <a:buAutoNum type="arabicPlain"/>
            </a:pPr>
            <a:r>
              <a:rPr lang="en-US" dirty="0"/>
              <a:t>Build a ranker.</a:t>
            </a:r>
          </a:p>
          <a:p>
            <a:pPr marL="973138" indent="-973138">
              <a:buAutoNum type="arabicPlain"/>
            </a:pPr>
            <a:r>
              <a:rPr lang="en-US" dirty="0"/>
              <a:t>Advanced functionality. </a:t>
            </a:r>
          </a:p>
        </p:txBody>
      </p:sp>
    </p:spTree>
    <p:extLst>
      <p:ext uri="{BB962C8B-B14F-4D97-AF65-F5344CB8AC3E}">
        <p14:creationId xmlns:p14="http://schemas.microsoft.com/office/powerpoint/2010/main" val="354627730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E833C-A2D5-4BBA-BAC3-BEBA9270FA8F}"/>
              </a:ext>
            </a:extLst>
          </p:cNvPr>
          <p:cNvSpPr>
            <a:spLocks noGrp="1"/>
          </p:cNvSpPr>
          <p:nvPr>
            <p:ph type="title"/>
          </p:nvPr>
        </p:nvSpPr>
        <p:spPr/>
        <p:txBody>
          <a:bodyPr/>
          <a:lstStyle/>
          <a:p>
            <a:r>
              <a:rPr lang="en-US" dirty="0"/>
              <a:t>next</a:t>
            </a:r>
          </a:p>
        </p:txBody>
      </p:sp>
      <p:sp>
        <p:nvSpPr>
          <p:cNvPr id="3" name="Content Placeholder 2">
            <a:extLst>
              <a:ext uri="{FF2B5EF4-FFF2-40B4-BE49-F238E27FC236}">
                <a16:creationId xmlns:a16="http://schemas.microsoft.com/office/drawing/2014/main" id="{A3C69B92-53C0-45A5-905E-BC8255129C48}"/>
              </a:ext>
            </a:extLst>
          </p:cNvPr>
          <p:cNvSpPr>
            <a:spLocks noGrp="1"/>
          </p:cNvSpPr>
          <p:nvPr>
            <p:ph idx="1"/>
          </p:nvPr>
        </p:nvSpPr>
        <p:spPr/>
        <p:txBody>
          <a:bodyPr>
            <a:normAutofit/>
          </a:bodyPr>
          <a:lstStyle/>
          <a:p>
            <a:pPr marL="0" indent="0">
              <a:spcBef>
                <a:spcPts val="2000"/>
              </a:spcBef>
              <a:buNone/>
            </a:pPr>
            <a:r>
              <a:rPr lang="en-US" dirty="0"/>
              <a:t>Overall course plan is:</a:t>
            </a:r>
          </a:p>
          <a:p>
            <a:pPr marL="914400" indent="-914400">
              <a:spcBef>
                <a:spcPts val="2000"/>
              </a:spcBef>
              <a:buFont typeface="+mj-lt"/>
              <a:buAutoNum type="arabicPeriod"/>
            </a:pPr>
            <a:r>
              <a:rPr lang="en-US" dirty="0"/>
              <a:t>Cover the OS topics you’ll need.</a:t>
            </a:r>
          </a:p>
          <a:p>
            <a:pPr marL="914400" indent="-914400">
              <a:spcBef>
                <a:spcPts val="2000"/>
              </a:spcBef>
              <a:buFont typeface="+mj-lt"/>
              <a:buAutoNum type="arabicPeriod"/>
            </a:pPr>
            <a:r>
              <a:rPr lang="en-US" dirty="0"/>
              <a:t>Get you crawling ASAP.</a:t>
            </a:r>
          </a:p>
          <a:p>
            <a:pPr marL="914400" indent="-914400">
              <a:spcBef>
                <a:spcPts val="2000"/>
              </a:spcBef>
              <a:buFont typeface="+mj-lt"/>
              <a:buAutoNum type="arabicPeriod"/>
            </a:pPr>
            <a:r>
              <a:rPr lang="en-US" dirty="0"/>
              <a:t>Work through each piece in order and in time for you to get it done.</a:t>
            </a:r>
          </a:p>
          <a:p>
            <a:pPr marL="0" indent="0">
              <a:spcBef>
                <a:spcPts val="2000"/>
              </a:spcBef>
              <a:buNone/>
            </a:pPr>
            <a:r>
              <a:rPr lang="en-US" dirty="0"/>
              <a:t>Next time:  Project planning.</a:t>
            </a:r>
          </a:p>
          <a:p>
            <a:pPr marL="0" indent="0">
              <a:spcBef>
                <a:spcPts val="2000"/>
              </a:spcBef>
              <a:buNone/>
            </a:pPr>
            <a:r>
              <a:rPr lang="en-US" dirty="0"/>
              <a:t>Who needs a team?</a:t>
            </a:r>
          </a:p>
        </p:txBody>
      </p:sp>
    </p:spTree>
    <p:extLst>
      <p:ext uri="{BB962C8B-B14F-4D97-AF65-F5344CB8AC3E}">
        <p14:creationId xmlns:p14="http://schemas.microsoft.com/office/powerpoint/2010/main" val="12682717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25496</TotalTime>
  <Words>5381</Words>
  <Application>Microsoft Office PowerPoint</Application>
  <PresentationFormat>On-screen Show (4:3)</PresentationFormat>
  <Paragraphs>856</Paragraphs>
  <Slides>103</Slides>
  <Notes>96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103</vt:i4>
      </vt:variant>
    </vt:vector>
  </HeadingPairs>
  <TitlesOfParts>
    <vt:vector size="109" baseType="lpstr">
      <vt:lpstr>Arial</vt:lpstr>
      <vt:lpstr>Calibri</vt:lpstr>
      <vt:lpstr>Consolas</vt:lpstr>
      <vt:lpstr>Lucida Console</vt:lpstr>
      <vt:lpstr>Verdana</vt:lpstr>
      <vt:lpstr>Office Theme</vt:lpstr>
      <vt:lpstr>EECS 498 System Design of a Search Engine Winter 2026 Lecture 2:  Search engine basics</vt:lpstr>
      <vt:lpstr>Agenda</vt:lpstr>
      <vt:lpstr>agenda</vt:lpstr>
      <vt:lpstr>details</vt:lpstr>
      <vt:lpstr>details</vt:lpstr>
      <vt:lpstr>agenda</vt:lpstr>
      <vt:lpstr>MostPositiveSubsequence</vt:lpstr>
      <vt:lpstr>MostPositiveSubsequence</vt:lpstr>
      <vt:lpstr>MostPositiveSubsequence</vt:lpstr>
      <vt:lpstr>what you saw</vt:lpstr>
      <vt:lpstr>why shortest first?</vt:lpstr>
      <vt:lpstr>PowerPoint Presentation</vt:lpstr>
      <vt:lpstr>PowerPoint Presentation</vt:lpstr>
      <vt:lpstr>PowerPoint Presentation</vt:lpstr>
      <vt:lpstr>naïve solution</vt:lpstr>
      <vt:lpstr>naïve solution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agenda</vt:lpstr>
      <vt:lpstr>before the web</vt:lpstr>
      <vt:lpstr>PowerPoint Presentation</vt:lpstr>
      <vt:lpstr>PowerPoint Presentation</vt:lpstr>
      <vt:lpstr>PowerPoint Presentation</vt:lpstr>
      <vt:lpstr>the web is born</vt:lpstr>
      <vt:lpstr>PowerPoint Presentation</vt:lpstr>
      <vt:lpstr>web surfing is born</vt:lpstr>
      <vt:lpstr>PowerPoint Presentation</vt:lpstr>
      <vt:lpstr>PowerPoint Presentation</vt:lpstr>
      <vt:lpstr>PowerPoint Presentation</vt:lpstr>
      <vt:lpstr>Yahoo!</vt:lpstr>
      <vt:lpstr>PowerPoint Presentation</vt:lpstr>
      <vt:lpstr>Yahoo!</vt:lpstr>
      <vt:lpstr>AltaVista</vt:lpstr>
      <vt:lpstr>PowerPoint Presentation</vt:lpstr>
      <vt:lpstr>Google</vt:lpstr>
      <vt:lpstr>PowerPoint Presentation</vt:lpstr>
      <vt:lpstr>PowerPoint Presentation</vt:lpstr>
      <vt:lpstr>Bing</vt:lpstr>
      <vt:lpstr>PowerPoint Presentation</vt:lpstr>
      <vt:lpstr>PowerPoint Presentation</vt:lpstr>
      <vt:lpstr>agenda</vt:lpstr>
      <vt:lpstr>the basic parts to a search engine</vt:lpstr>
      <vt:lpstr>PowerPoint Presentation</vt:lpstr>
      <vt:lpstr>PowerPoint Presentation</vt:lpstr>
      <vt:lpstr>PowerPoint Presentation</vt:lpstr>
      <vt:lpstr>PowerPoint Presentation</vt:lpstr>
      <vt:lpstr>HTML Parser</vt:lpstr>
      <vt:lpstr>HTML Parser</vt:lpstr>
      <vt:lpstr>HTML Parser</vt:lpstr>
      <vt:lpstr>HTML</vt:lpstr>
      <vt:lpstr>crawler</vt:lpstr>
      <vt:lpstr>crawler</vt:lpstr>
      <vt:lpstr>crawler</vt:lpstr>
      <vt:lpstr>crawler</vt:lpstr>
      <vt:lpstr>index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constraint solver</vt:lpstr>
      <vt:lpstr>constraint solver</vt:lpstr>
      <vt:lpstr>PowerPoint Presentation</vt:lpstr>
      <vt:lpstr>PowerPoint Presentation</vt:lpstr>
      <vt:lpstr>PowerPoint Presentation</vt:lpstr>
      <vt:lpstr>PowerPoint Presentation</vt:lpstr>
      <vt:lpstr>query compiler</vt:lpstr>
      <vt:lpstr>PowerPoint Presentation</vt:lpstr>
      <vt:lpstr>ranker</vt:lpstr>
      <vt:lpstr>front end</vt:lpstr>
      <vt:lpstr>Result quality</vt:lpstr>
      <vt:lpstr>result quality</vt:lpstr>
      <vt:lpstr>result quality</vt:lpstr>
      <vt:lpstr>kinds of rank</vt:lpstr>
      <vt:lpstr>dynamic rank</vt:lpstr>
      <vt:lpstr>bag of words</vt:lpstr>
      <vt:lpstr>tf-idf</vt:lpstr>
      <vt:lpstr>bag of words</vt:lpstr>
      <vt:lpstr>bag of words</vt:lpstr>
      <vt:lpstr>bag of words</vt:lpstr>
      <vt:lpstr>at Microsoft</vt:lpstr>
      <vt:lpstr>heuristics</vt:lpstr>
      <vt:lpstr>heuristics</vt:lpstr>
      <vt:lpstr>what we found</vt:lpstr>
      <vt:lpstr>static rank</vt:lpstr>
      <vt:lpstr>static rank</vt:lpstr>
      <vt:lpstr>PageRank</vt:lpstr>
      <vt:lpstr>PageRank</vt:lpstr>
      <vt:lpstr>at Microsoft</vt:lpstr>
      <vt:lpstr>Agenda</vt:lpstr>
      <vt:lpstr>your project</vt:lpstr>
      <vt:lpstr>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 Search engine basics</dc:title>
  <dc:creator>Nicole Hamilton</dc:creator>
  <cp:lastModifiedBy>Nicole Hamilton</cp:lastModifiedBy>
  <cp:revision>722</cp:revision>
  <dcterms:created xsi:type="dcterms:W3CDTF">2014-10-28T21:56:04Z</dcterms:created>
  <dcterms:modified xsi:type="dcterms:W3CDTF">2026-10-13T21:06:49Z</dcterms:modified>
</cp:coreProperties>
</file>